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  <p:sldId id="279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O7+wIApEMsEGeLdq+y6jtKm3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 thorin" userId="ab0c3c151f152c97" providerId="LiveId" clId="{E1301315-6FCC-4B3F-B4B3-E176FFD872E6}"/>
    <pc:docChg chg="undo custSel addSld delSld modSld sldOrd">
      <pc:chgData name="ludo thorin" userId="ab0c3c151f152c97" providerId="LiveId" clId="{E1301315-6FCC-4B3F-B4B3-E176FFD872E6}" dt="2025-11-22T11:57:55.240" v="73" actId="33524"/>
      <pc:docMkLst>
        <pc:docMk/>
      </pc:docMkLst>
      <pc:sldChg chg="modSp mod">
        <pc:chgData name="ludo thorin" userId="ab0c3c151f152c97" providerId="LiveId" clId="{E1301315-6FCC-4B3F-B4B3-E176FFD872E6}" dt="2025-11-22T11:57:55.240" v="73" actId="33524"/>
        <pc:sldMkLst>
          <pc:docMk/>
          <pc:sldMk cId="0" sldId="260"/>
        </pc:sldMkLst>
        <pc:spChg chg="mod">
          <ac:chgData name="ludo thorin" userId="ab0c3c151f152c97" providerId="LiveId" clId="{E1301315-6FCC-4B3F-B4B3-E176FFD872E6}" dt="2025-11-22T11:57:55.240" v="73" actId="33524"/>
          <ac:spMkLst>
            <pc:docMk/>
            <pc:sldMk cId="0" sldId="260"/>
            <ac:spMk id="14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AAAAAA"/>
              </a:buClr>
              <a:buSzPts val="3200"/>
              <a:buNone/>
              <a:defRPr>
                <a:solidFill>
                  <a:srgbClr val="AAAAAA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AAAAAA"/>
              </a:buClr>
              <a:buSzPts val="2800"/>
              <a:buNone/>
              <a:defRPr>
                <a:solidFill>
                  <a:srgbClr val="AAAAAA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AAAAAA"/>
              </a:buClr>
              <a:buSzPts val="2400"/>
              <a:buNone/>
              <a:defRPr>
                <a:solidFill>
                  <a:srgbClr val="AAAAAA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>
                <a:solidFill>
                  <a:srgbClr val="AAAAAA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>
                <a:solidFill>
                  <a:srgbClr val="AAAAA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>
                <a:solidFill>
                  <a:srgbClr val="AAAAA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>
                <a:solidFill>
                  <a:srgbClr val="AAAAA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>
                <a:solidFill>
                  <a:srgbClr val="AAAAA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>
                <a:solidFill>
                  <a:srgbClr val="AAAAAA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SzPts val="2000"/>
              <a:buNone/>
              <a:defRPr sz="2000">
                <a:solidFill>
                  <a:srgbClr val="AAAAA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AAAAAA"/>
              </a:buClr>
              <a:buSzPts val="1800"/>
              <a:buNone/>
              <a:defRPr sz="1800">
                <a:solidFill>
                  <a:srgbClr val="AAAAA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AAAAAA"/>
              </a:buClr>
              <a:buSzPts val="1600"/>
              <a:buNone/>
              <a:defRPr sz="1600">
                <a:solidFill>
                  <a:srgbClr val="AAAAA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AAAAAA"/>
              </a:buClr>
              <a:buSzPts val="1400"/>
              <a:buNone/>
              <a:defRPr sz="1400">
                <a:solidFill>
                  <a:srgbClr val="AAAAA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AAAAAA"/>
              </a:buClr>
              <a:buSzPts val="1400"/>
              <a:buNone/>
              <a:defRPr sz="1400">
                <a:solidFill>
                  <a:srgbClr val="AAAAA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AAAAAA"/>
              </a:buClr>
              <a:buSzPts val="1400"/>
              <a:buNone/>
              <a:defRPr sz="1400">
                <a:solidFill>
                  <a:srgbClr val="AAAAA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AAAAAA"/>
              </a:buClr>
              <a:buSzPts val="1400"/>
              <a:buNone/>
              <a:defRPr sz="1400">
                <a:solidFill>
                  <a:srgbClr val="AAAAA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AAAAAA"/>
              </a:buClr>
              <a:buSzPts val="1400"/>
              <a:buNone/>
              <a:defRPr sz="1400">
                <a:solidFill>
                  <a:srgbClr val="AAAAA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AAAAAA"/>
              </a:buClr>
              <a:buSzPts val="1400"/>
              <a:buNone/>
              <a:defRPr sz="1400">
                <a:solidFill>
                  <a:srgbClr val="AAAAAA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Une image contenant Emblème, symbole, logo, Marque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 t="9091" r="13815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0">
                <a:srgbClr val="7F7F7F">
                  <a:alpha val="0"/>
                </a:srgbClr>
              </a:gs>
              <a:gs pos="33000">
                <a:srgbClr val="7F7F7F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fr-FR" sz="4200">
                <a:solidFill>
                  <a:schemeClr val="lt1"/>
                </a:solidFill>
              </a:rPr>
              <a:t>PROJET CLUB </a:t>
            </a:r>
            <a:br>
              <a:rPr lang="fr-FR" sz="4200">
                <a:solidFill>
                  <a:schemeClr val="lt1"/>
                </a:solidFill>
              </a:rPr>
            </a:br>
            <a:r>
              <a:rPr lang="fr-FR" sz="4200">
                <a:solidFill>
                  <a:schemeClr val="lt1"/>
                </a:solidFill>
              </a:rPr>
              <a:t>2025-2028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358485" y="4872922"/>
            <a:ext cx="780228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fr-FR" sz="5400" b="1">
                <a:solidFill>
                  <a:srgbClr val="3F3F3F"/>
                </a:solidFill>
              </a:rPr>
              <a:t>Football Club Basse Loire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 flipH="1">
            <a:off x="0" y="0"/>
            <a:ext cx="4351564" cy="6858000"/>
          </a:xfrm>
          <a:custGeom>
            <a:avLst/>
            <a:gdLst/>
            <a:ahLst/>
            <a:cxnLst/>
            <a:rect l="l" t="t" r="r" b="b"/>
            <a:pathLst>
              <a:path w="5734864" h="6858000" extrusionOk="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324417" y="440615"/>
            <a:ext cx="3077544" cy="378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fr-F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Création d’un</a:t>
            </a:r>
            <a:br>
              <a:rPr lang="fr-F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pôle vie-club</a:t>
            </a:r>
            <a:br>
              <a:rPr lang="fr-F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charge de piloter</a:t>
            </a:r>
            <a:br>
              <a:rPr lang="fr-F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 descr="Une image contenant texte, clipart, dessin humoristique, conception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 r="8219" b="1"/>
          <a:stretch/>
        </p:blipFill>
        <p:spPr>
          <a:xfrm>
            <a:off x="4421813" y="1081563"/>
            <a:ext cx="4281487" cy="466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>
            <a:spLocks noGrp="1"/>
          </p:cNvSpPr>
          <p:nvPr>
            <p:ph type="title"/>
          </p:nvPr>
        </p:nvSpPr>
        <p:spPr>
          <a:xfrm>
            <a:off x="760605" y="1450655"/>
            <a:ext cx="7783830" cy="145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</a:pPr>
            <a:r>
              <a:rPr lang="fr-FR" sz="7000">
                <a:solidFill>
                  <a:schemeClr val="lt1"/>
                </a:solidFill>
              </a:rPr>
              <a:t>Axe Sportif</a:t>
            </a:r>
            <a:endParaRPr/>
          </a:p>
        </p:txBody>
      </p:sp>
      <p:cxnSp>
        <p:nvCxnSpPr>
          <p:cNvPr id="248" name="Google Shape;248;p11"/>
          <p:cNvCxnSpPr/>
          <p:nvPr/>
        </p:nvCxnSpPr>
        <p:spPr>
          <a:xfrm rot="10800000">
            <a:off x="760605" y="1450655"/>
            <a:ext cx="2949023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11"/>
          <p:cNvCxnSpPr/>
          <p:nvPr/>
        </p:nvCxnSpPr>
        <p:spPr>
          <a:xfrm rot="10800000">
            <a:off x="760605" y="5408571"/>
            <a:ext cx="2949023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1"/>
          <p:cNvGrpSpPr/>
          <p:nvPr/>
        </p:nvGrpSpPr>
        <p:grpSpPr>
          <a:xfrm>
            <a:off x="865264" y="3144645"/>
            <a:ext cx="7783830" cy="2020590"/>
            <a:chOff x="0" y="469063"/>
            <a:chExt cx="7783830" cy="2020590"/>
          </a:xfrm>
        </p:grpSpPr>
        <p:sp>
          <p:nvSpPr>
            <p:cNvPr id="251" name="Google Shape;251;p11"/>
            <p:cNvSpPr/>
            <p:nvPr/>
          </p:nvSpPr>
          <p:spPr>
            <a:xfrm>
              <a:off x="0" y="469063"/>
              <a:ext cx="7783830" cy="62361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30442" y="499505"/>
              <a:ext cx="7722946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fr-FR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Adapter la pratique aux envies et niveau de chacun</a:t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0" y="1167553"/>
              <a:ext cx="7783830" cy="62361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30442" y="1197995"/>
              <a:ext cx="7722946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fr-FR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Faire de la formation un socle fort du club</a:t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0" y="1866043"/>
              <a:ext cx="7783830" cy="62361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30442" y="1896485"/>
              <a:ext cx="7722946" cy="56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fr-FR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Renforcer la dynamique autour de la section féminine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12"/>
          <p:cNvGrpSpPr/>
          <p:nvPr/>
        </p:nvGrpSpPr>
        <p:grpSpPr>
          <a:xfrm>
            <a:off x="0" y="1216597"/>
            <a:ext cx="548639" cy="673460"/>
            <a:chOff x="3940602" y="308034"/>
            <a:chExt cx="2116791" cy="3428999"/>
          </a:xfrm>
        </p:grpSpPr>
        <p:sp>
          <p:nvSpPr>
            <p:cNvPr id="263" name="Google Shape;263;p1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2"/>
          <p:cNvSpPr/>
          <p:nvPr/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 txBox="1"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200"/>
              <a:buFont typeface="Calibri"/>
              <a:buNone/>
            </a:pPr>
            <a:r>
              <a:rPr lang="fr-FR" sz="4200"/>
              <a:t>Objectifs par public</a:t>
            </a:r>
            <a:endParaRPr/>
          </a:p>
        </p:txBody>
      </p:sp>
      <p:cxnSp>
        <p:nvCxnSpPr>
          <p:cNvPr id="268" name="Google Shape;268;p12"/>
          <p:cNvCxnSpPr/>
          <p:nvPr/>
        </p:nvCxnSpPr>
        <p:spPr>
          <a:xfrm rot="10800000">
            <a:off x="628650" y="6485313"/>
            <a:ext cx="78867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9" name="Google Shape;269;p12"/>
          <p:cNvGrpSpPr/>
          <p:nvPr/>
        </p:nvGrpSpPr>
        <p:grpSpPr>
          <a:xfrm>
            <a:off x="678451" y="3041379"/>
            <a:ext cx="7783829" cy="3162181"/>
            <a:chOff x="0" y="23860"/>
            <a:chExt cx="7783829" cy="3162181"/>
          </a:xfrm>
        </p:grpSpPr>
        <p:sp>
          <p:nvSpPr>
            <p:cNvPr id="270" name="Google Shape;270;p12"/>
            <p:cNvSpPr/>
            <p:nvPr/>
          </p:nvSpPr>
          <p:spPr>
            <a:xfrm>
              <a:off x="0" y="23860"/>
              <a:ext cx="2432446" cy="145946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0" y="23860"/>
              <a:ext cx="2432446" cy="1459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👶 U6 à U11 : Développer les bases techniques et motrices</a:t>
              </a: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2675691" y="23860"/>
              <a:ext cx="2432446" cy="145946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2675691" y="23860"/>
              <a:ext cx="2432446" cy="1459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👦 U12 à U18 : Renforcer tactique, autonomie, engagement</a:t>
              </a: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5351383" y="23860"/>
              <a:ext cx="2432446" cy="145946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5351383" y="23860"/>
              <a:ext cx="2432446" cy="1459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👨 Seniors H/F : Pérenniser le niveau R1F et viser la D1M</a:t>
              </a: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1249414" y="1726573"/>
              <a:ext cx="2609310" cy="145946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1249414" y="1726573"/>
              <a:ext cx="2609310" cy="1459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👟 Vétérans-loisirs : Pratique souple, conviviale</a:t>
              </a: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4101968" y="1726573"/>
              <a:ext cx="2432446" cy="145946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4101968" y="1726573"/>
              <a:ext cx="2432446" cy="1459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👧 Joueuses : Assurer une continuité de pratique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700"/>
              <a:buFont typeface="Calibri"/>
              <a:buNone/>
            </a:pPr>
            <a:r>
              <a:rPr lang="fr-FR" sz="4700"/>
              <a:t>Actions concrètes</a:t>
            </a:r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287" name="Google Shape;287;p13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13"/>
          <p:cNvGrpSpPr/>
          <p:nvPr/>
        </p:nvGrpSpPr>
        <p:grpSpPr>
          <a:xfrm>
            <a:off x="621153" y="3180252"/>
            <a:ext cx="7525192" cy="2275058"/>
            <a:chOff x="2205" y="581542"/>
            <a:chExt cx="7525192" cy="2275058"/>
          </a:xfrm>
        </p:grpSpPr>
        <p:sp>
          <p:nvSpPr>
            <p:cNvPr id="291" name="Google Shape;291;p13"/>
            <p:cNvSpPr/>
            <p:nvPr/>
          </p:nvSpPr>
          <p:spPr>
            <a:xfrm>
              <a:off x="2205" y="581542"/>
              <a:ext cx="1750044" cy="1050026"/>
            </a:xfrm>
            <a:prstGeom prst="rect">
              <a:avLst/>
            </a:prstGeom>
            <a:solidFill>
              <a:srgbClr val="FFC20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2205" y="581542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📅 Journées portes ouvertes 2x/an</a:t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1927255" y="581542"/>
              <a:ext cx="1750044" cy="1050026"/>
            </a:xfrm>
            <a:prstGeom prst="rect">
              <a:avLst/>
            </a:prstGeom>
            <a:solidFill>
              <a:srgbClr val="EAA2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1927255" y="581542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🤝 Système de parrainage entre catégories</a:t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852304" y="581542"/>
              <a:ext cx="1750044" cy="1050026"/>
            </a:xfrm>
            <a:prstGeom prst="rect">
              <a:avLst/>
            </a:prstGeom>
            <a:solidFill>
              <a:srgbClr val="D98F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 txBox="1"/>
            <p:nvPr/>
          </p:nvSpPr>
          <p:spPr>
            <a:xfrm>
              <a:off x="3852304" y="581542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🏅 Tournoi annuel jeunes et féminines</a:t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777353" y="581542"/>
              <a:ext cx="1750044" cy="1050026"/>
            </a:xfrm>
            <a:prstGeom prst="rect">
              <a:avLst/>
            </a:prstGeom>
            <a:solidFill>
              <a:srgbClr val="C9875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5777353" y="581542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📊 Fiches de suivi individuel par joueur</a:t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964730" y="1806574"/>
              <a:ext cx="1750044" cy="1050026"/>
            </a:xfrm>
            <a:prstGeom prst="rect">
              <a:avLst/>
            </a:prstGeom>
            <a:solidFill>
              <a:srgbClr val="BB887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964730" y="1806574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📢homogénéiser la pédagogie</a:t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2889779" y="1806574"/>
              <a:ext cx="1750044" cy="1050026"/>
            </a:xfrm>
            <a:prstGeom prst="rect">
              <a:avLst/>
            </a:prstGeom>
            <a:solidFill>
              <a:srgbClr val="AF938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2889779" y="1806574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👟 Ateliers thématiques (duels, finition…)</a:t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814828" y="1806574"/>
              <a:ext cx="1750044" cy="1050026"/>
            </a:xfrm>
            <a:prstGeom prst="rect">
              <a:avLst/>
            </a:prstGeom>
            <a:solidFill>
              <a:srgbClr val="A4A4A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4814828" y="1806574"/>
              <a:ext cx="1750044" cy="105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fr-F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📹 Initiation à l’analyse vidéo simplifiée</a:t>
              </a:r>
              <a:endParaRPr/>
            </a:p>
          </p:txBody>
        </p:sp>
      </p:grpSp>
      <p:sp>
        <p:nvSpPr>
          <p:cNvPr id="305" name="Google Shape;305;p13"/>
          <p:cNvSpPr/>
          <p:nvPr/>
        </p:nvSpPr>
        <p:spPr>
          <a:xfrm>
            <a:off x="6135329" y="5329084"/>
            <a:ext cx="1612490" cy="599768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/>
          </a:solidFill>
          <a:ln w="25400" cap="flat" cmpd="sng">
            <a:solidFill>
              <a:srgbClr val="6B52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réflexion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700"/>
              <a:buFont typeface="Calibri"/>
              <a:buNone/>
            </a:pPr>
            <a:r>
              <a:rPr lang="fr-FR" sz="4700"/>
              <a:t>Indicateurs de suivi sportif</a:t>
            </a:r>
            <a:endParaRPr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313" name="Google Shape;313;p14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4"/>
          <p:cNvSpPr/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4"/>
          <p:cNvGrpSpPr/>
          <p:nvPr/>
        </p:nvGrpSpPr>
        <p:grpSpPr>
          <a:xfrm>
            <a:off x="618948" y="2598710"/>
            <a:ext cx="7529603" cy="3438143"/>
            <a:chOff x="0" y="0"/>
            <a:chExt cx="7529603" cy="3438143"/>
          </a:xfrm>
        </p:grpSpPr>
        <p:sp>
          <p:nvSpPr>
            <p:cNvPr id="317" name="Google Shape;317;p14"/>
            <p:cNvSpPr/>
            <p:nvPr/>
          </p:nvSpPr>
          <p:spPr>
            <a:xfrm>
              <a:off x="0" y="0"/>
              <a:ext cx="5797795" cy="618865"/>
            </a:xfrm>
            <a:prstGeom prst="roundRect">
              <a:avLst>
                <a:gd name="adj" fmla="val 10000"/>
              </a:avLst>
            </a:prstGeom>
            <a:solidFill>
              <a:srgbClr val="FFC20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18126" y="18126"/>
              <a:ext cx="5057583" cy="58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📈 Taux de fidélisation par catégorie</a:t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32952" y="704819"/>
              <a:ext cx="5797795" cy="618865"/>
            </a:xfrm>
            <a:prstGeom prst="roundRect">
              <a:avLst>
                <a:gd name="adj" fmla="val 10000"/>
              </a:avLst>
            </a:prstGeom>
            <a:solidFill>
              <a:srgbClr val="E298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451078" y="722945"/>
              <a:ext cx="4926328" cy="58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📈 Intégration de jeunes en seniors</a:t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65904" y="1409639"/>
              <a:ext cx="5797795" cy="618865"/>
            </a:xfrm>
            <a:prstGeom prst="roundRect">
              <a:avLst>
                <a:gd name="adj" fmla="val 10000"/>
              </a:avLst>
            </a:prstGeom>
            <a:solidFill>
              <a:srgbClr val="C9875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884030" y="1427765"/>
              <a:ext cx="4926328" cy="58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📈 Nombre de joueuses actives / suivi </a:t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298856" y="2114458"/>
              <a:ext cx="5797795" cy="618865"/>
            </a:xfrm>
            <a:prstGeom prst="roundRect">
              <a:avLst>
                <a:gd name="adj" fmla="val 10000"/>
              </a:avLst>
            </a:prstGeom>
            <a:solidFill>
              <a:srgbClr val="B58D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1316982" y="2132584"/>
              <a:ext cx="4926328" cy="58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📈 Satisfaction joueurs / éducateurs</a:t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731808" y="2819278"/>
              <a:ext cx="5797795" cy="618865"/>
            </a:xfrm>
            <a:prstGeom prst="roundRect">
              <a:avLst>
                <a:gd name="adj" fmla="val 10000"/>
              </a:avLst>
            </a:prstGeom>
            <a:solidFill>
              <a:srgbClr val="A4A4A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1749934" y="2837404"/>
              <a:ext cx="4926328" cy="58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fr-F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📈 Participation aux événements sportifs</a:t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5395532" y="452115"/>
              <a:ext cx="402262" cy="40226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E9CA">
                <a:alpha val="89803"/>
              </a:srgbClr>
            </a:solidFill>
            <a:ln w="25400" cap="flat" cmpd="sng">
              <a:solidFill>
                <a:srgbClr val="FFE9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5486041" y="452115"/>
              <a:ext cx="221244" cy="302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5828484" y="1156935"/>
              <a:ext cx="402262" cy="40226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5DECF">
                <a:alpha val="89803"/>
              </a:srgbClr>
            </a:solidFill>
            <a:ln w="25400" cap="flat" cmpd="sng">
              <a:solidFill>
                <a:srgbClr val="F5DEC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5918993" y="1156935"/>
              <a:ext cx="221244" cy="302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261436" y="1851440"/>
              <a:ext cx="402262" cy="40226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ADBD6">
                <a:alpha val="89803"/>
              </a:srgbClr>
            </a:solidFill>
            <a:ln w="25400" cap="flat" cmpd="sng">
              <a:solidFill>
                <a:srgbClr val="EADBD6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 txBox="1"/>
            <p:nvPr/>
          </p:nvSpPr>
          <p:spPr>
            <a:xfrm>
              <a:off x="6351945" y="1851440"/>
              <a:ext cx="221244" cy="302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6694388" y="2563136"/>
              <a:ext cx="402262" cy="40226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FDFDF">
                <a:alpha val="89803"/>
              </a:srgbClr>
            </a:solidFill>
            <a:ln w="25400" cap="flat" cmpd="sng">
              <a:solidFill>
                <a:srgbClr val="DFDFD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 txBox="1"/>
            <p:nvPr/>
          </p:nvSpPr>
          <p:spPr>
            <a:xfrm>
              <a:off x="6784897" y="2563136"/>
              <a:ext cx="221244" cy="302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449677" y="949325"/>
            <a:ext cx="605377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Calibri"/>
              <a:buNone/>
            </a:pPr>
            <a:r>
              <a:rPr lang="fr-FR" sz="5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Axe Educatif</a:t>
            </a:r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1449676" y="3429000"/>
            <a:ext cx="605377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Fixer un cadre éducatif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Passerelles écoles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Actions citoyennes et solidaires</a:t>
            </a:r>
            <a:endParaRPr/>
          </a:p>
        </p:txBody>
      </p:sp>
      <p:cxnSp>
        <p:nvCxnSpPr>
          <p:cNvPr id="342" name="Google Shape;342;p15"/>
          <p:cNvCxnSpPr/>
          <p:nvPr/>
        </p:nvCxnSpPr>
        <p:spPr>
          <a:xfrm>
            <a:off x="438963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15"/>
          <p:cNvCxnSpPr/>
          <p:nvPr/>
        </p:nvCxnSpPr>
        <p:spPr>
          <a:xfrm rot="10800000">
            <a:off x="0" y="6252485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16"/>
          <p:cNvGrpSpPr/>
          <p:nvPr/>
        </p:nvGrpSpPr>
        <p:grpSpPr>
          <a:xfrm>
            <a:off x="620316" y="1498602"/>
            <a:ext cx="3302509" cy="3940174"/>
            <a:chOff x="827089" y="1498602"/>
            <a:chExt cx="4403345" cy="3940174"/>
          </a:xfrm>
        </p:grpSpPr>
        <p:sp>
          <p:nvSpPr>
            <p:cNvPr id="350" name="Google Shape;350;p16"/>
            <p:cNvSpPr/>
            <p:nvPr/>
          </p:nvSpPr>
          <p:spPr>
            <a:xfrm>
              <a:off x="827089" y="1498602"/>
              <a:ext cx="4403345" cy="3940174"/>
            </a:xfrm>
            <a:custGeom>
              <a:avLst/>
              <a:gdLst/>
              <a:ahLst/>
              <a:cxnLst/>
              <a:rect l="l" t="t" r="r" b="b"/>
              <a:pathLst>
                <a:path w="5260975" h="4707593" extrusionOk="0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81000" dist="152400" dir="54000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827089" y="1498602"/>
              <a:ext cx="4403345" cy="3940174"/>
            </a:xfrm>
            <a:custGeom>
              <a:avLst/>
              <a:gdLst/>
              <a:ahLst/>
              <a:cxnLst/>
              <a:rect l="l" t="t" r="r" b="b"/>
              <a:pathLst>
                <a:path w="5260975" h="4707593" extrusionOk="0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dk1">
                <a:alpha val="85882"/>
              </a:schemeClr>
            </a:solidFill>
            <a:ln>
              <a:noFill/>
            </a:ln>
            <a:effectLst>
              <a:outerShdw blurRad="381000" dist="152400" dir="54000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6"/>
          <p:cNvSpPr txBox="1">
            <a:spLocks noGrp="1"/>
          </p:cNvSpPr>
          <p:nvPr>
            <p:ph type="title"/>
          </p:nvPr>
        </p:nvSpPr>
        <p:spPr>
          <a:xfrm>
            <a:off x="951095" y="2023558"/>
            <a:ext cx="2640949" cy="249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500"/>
              <a:buFont typeface="Calibri"/>
              <a:buNone/>
            </a:pPr>
            <a:r>
              <a:rPr lang="fr-FR" sz="3500"/>
              <a:t>Enjeux éducatifs</a:t>
            </a: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620316" y="4258080"/>
            <a:ext cx="3302508" cy="1180695"/>
          </a:xfrm>
          <a:custGeom>
            <a:avLst/>
            <a:gdLst/>
            <a:ahLst/>
            <a:cxnLst/>
            <a:rect l="l" t="t" r="r" b="b"/>
            <a:pathLst>
              <a:path w="5260975" h="1410656" extrusionOk="0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620316" y="4258080"/>
            <a:ext cx="3302508" cy="1180695"/>
          </a:xfrm>
          <a:custGeom>
            <a:avLst/>
            <a:gdLst/>
            <a:ahLst/>
            <a:cxnLst/>
            <a:rect l="l" t="t" r="r" b="b"/>
            <a:pathLst>
              <a:path w="5260975" h="1410656" extrusionOk="0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rotWithShape="1">
            <a:blip r:embed="rId3">
              <a:alphaModFix amt="57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 txBox="1">
            <a:spLocks noGrp="1"/>
          </p:cNvSpPr>
          <p:nvPr>
            <p:ph type="body" idx="1"/>
          </p:nvPr>
        </p:nvSpPr>
        <p:spPr>
          <a:xfrm>
            <a:off x="4574381" y="884904"/>
            <a:ext cx="3957637" cy="55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 Fixer un cadre éducatif commun à toutes les catégories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 Créer des passerelles concrètes avec les écoles du territoire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Ouvrir le club à des actions citoyennes et solidaires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17"/>
          <p:cNvGrpSpPr/>
          <p:nvPr/>
        </p:nvGrpSpPr>
        <p:grpSpPr>
          <a:xfrm>
            <a:off x="-1" y="-1"/>
            <a:ext cx="3436144" cy="6858002"/>
            <a:chOff x="-2" y="-1"/>
            <a:chExt cx="4581526" cy="6858002"/>
          </a:xfrm>
        </p:grpSpPr>
        <p:grpSp>
          <p:nvGrpSpPr>
            <p:cNvPr id="362" name="Google Shape;362;p17"/>
            <p:cNvGrpSpPr/>
            <p:nvPr/>
          </p:nvGrpSpPr>
          <p:grpSpPr>
            <a:xfrm>
              <a:off x="-2" y="-1"/>
              <a:ext cx="4572002" cy="6858002"/>
              <a:chOff x="-2" y="-1"/>
              <a:chExt cx="4572002" cy="6858002"/>
            </a:xfrm>
          </p:grpSpPr>
          <p:sp>
            <p:nvSpPr>
              <p:cNvPr id="363" name="Google Shape;363;p17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/>
                <a:ahLst/>
                <a:cxnLst/>
                <a:rect l="l" t="t" r="r" b="b"/>
                <a:pathLst>
                  <a:path w="4572002" h="6858002" extrusionOk="0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/>
                <a:ahLst/>
                <a:cxnLst/>
                <a:rect l="l" t="t" r="r" b="b"/>
                <a:pathLst>
                  <a:path w="4572002" h="6858002" extrusionOk="0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dk1">
                  <a:alpha val="8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17"/>
            <p:cNvGrpSpPr/>
            <p:nvPr/>
          </p:nvGrpSpPr>
          <p:grpSpPr>
            <a:xfrm>
              <a:off x="3697283" y="0"/>
              <a:ext cx="884241" cy="6858002"/>
              <a:chOff x="3697283" y="0"/>
              <a:chExt cx="884241" cy="6858002"/>
            </a:xfrm>
          </p:grpSpPr>
          <p:grpSp>
            <p:nvGrpSpPr>
              <p:cNvPr id="366" name="Google Shape;366;p17"/>
              <p:cNvGrpSpPr/>
              <p:nvPr/>
            </p:nvGrpSpPr>
            <p:grpSpPr>
              <a:xfrm>
                <a:off x="3697283" y="0"/>
                <a:ext cx="884241" cy="6858001"/>
                <a:chOff x="3697283" y="0"/>
                <a:chExt cx="884241" cy="6858001"/>
              </a:xfrm>
            </p:grpSpPr>
            <p:sp>
              <p:nvSpPr>
                <p:cNvPr id="367" name="Google Shape;367;p17"/>
                <p:cNvSpPr/>
                <p:nvPr/>
              </p:nvSpPr>
              <p:spPr>
                <a:xfrm rot="-5400000" flipH="1">
                  <a:off x="705641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7"/>
                <p:cNvSpPr/>
                <p:nvPr/>
              </p:nvSpPr>
              <p:spPr>
                <a:xfrm rot="-5400000" flipH="1">
                  <a:off x="715166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7"/>
              <p:cNvGrpSpPr/>
              <p:nvPr/>
            </p:nvGrpSpPr>
            <p:grpSpPr>
              <a:xfrm>
                <a:off x="3697283" y="1"/>
                <a:ext cx="884241" cy="6858001"/>
                <a:chOff x="3697283" y="0"/>
                <a:chExt cx="884241" cy="6858001"/>
              </a:xfrm>
            </p:grpSpPr>
            <p:sp>
              <p:nvSpPr>
                <p:cNvPr id="370" name="Google Shape;370;p17"/>
                <p:cNvSpPr/>
                <p:nvPr/>
              </p:nvSpPr>
              <p:spPr>
                <a:xfrm rot="-5400000" flipH="1">
                  <a:off x="705641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 amt="57000"/>
                  </a:blip>
                  <a:tile tx="0" ty="0" sx="100000" sy="100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7"/>
                <p:cNvSpPr/>
                <p:nvPr/>
              </p:nvSpPr>
              <p:spPr>
                <a:xfrm rot="-5400000" flipH="1">
                  <a:off x="715166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 amt="57000"/>
                  </a:blip>
                  <a:tile tx="0" ty="0" sx="100000" sy="100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620316" y="1641752"/>
            <a:ext cx="2457181" cy="321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500"/>
              <a:buFont typeface="Calibri"/>
              <a:buNone/>
            </a:pPr>
            <a:r>
              <a:rPr lang="fr-FR" sz="3500"/>
              <a:t>Actions </a:t>
            </a:r>
            <a:br>
              <a:rPr lang="fr-FR" sz="3500"/>
            </a:br>
            <a:r>
              <a:rPr lang="fr-FR" sz="3500"/>
              <a:t>–</a:t>
            </a:r>
            <a:br>
              <a:rPr lang="fr-FR" sz="3500"/>
            </a:br>
            <a:r>
              <a:rPr lang="fr-FR" sz="3500"/>
              <a:t> Cadre éducatif</a:t>
            </a:r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body" idx="1"/>
          </p:nvPr>
        </p:nvSpPr>
        <p:spPr>
          <a:xfrm>
            <a:off x="3924300" y="963561"/>
            <a:ext cx="4605337" cy="471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Charte club signée par joueurs et familles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Référent éducatif par catégorie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Séances intégrant le Programme Éducatif Fédéral (PEF)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 txBox="1"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fr-FR" sz="3400">
                <a:solidFill>
                  <a:schemeClr val="lt1"/>
                </a:solidFill>
              </a:rPr>
              <a:t>Actions – Écoles et citoyenneté</a:t>
            </a:r>
            <a:endParaRPr/>
          </a:p>
        </p:txBody>
      </p:sp>
      <p:grpSp>
        <p:nvGrpSpPr>
          <p:cNvPr id="381" name="Google Shape;381;p18"/>
          <p:cNvGrpSpPr/>
          <p:nvPr/>
        </p:nvGrpSpPr>
        <p:grpSpPr>
          <a:xfrm>
            <a:off x="0" y="202912"/>
            <a:ext cx="1432689" cy="709660"/>
            <a:chOff x="2267504" y="2540250"/>
            <a:chExt cx="1990951" cy="739640"/>
          </a:xfrm>
        </p:grpSpPr>
        <p:sp>
          <p:nvSpPr>
            <p:cNvPr id="382" name="Google Shape;382;p18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/>
              <a:ahLst/>
              <a:cxnLst/>
              <a:rect l="l" t="t" r="r" b="b"/>
              <a:pathLst>
                <a:path w="1990951" h="286230" extrusionOk="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/>
              <a:ahLst/>
              <a:cxnLst/>
              <a:rect l="l" t="t" r="r" b="b"/>
              <a:pathLst>
                <a:path w="1990951" h="286230" extrusionOk="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18"/>
          <p:cNvSpPr/>
          <p:nvPr/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8"/>
          <p:cNvGrpSpPr/>
          <p:nvPr/>
        </p:nvGrpSpPr>
        <p:grpSpPr>
          <a:xfrm>
            <a:off x="3082214" y="5539935"/>
            <a:ext cx="731374" cy="975171"/>
            <a:chOff x="5829300" y="3162300"/>
            <a:chExt cx="532256" cy="532257"/>
          </a:xfrm>
        </p:grpSpPr>
        <p:sp>
          <p:nvSpPr>
            <p:cNvPr id="387" name="Google Shape;387;p18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/>
              <a:ahLst/>
              <a:cxnLst/>
              <a:rect l="l" t="t" r="r" b="b"/>
              <a:pathLst>
                <a:path w="112966" h="112966" extrusionOk="0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/>
              <a:ahLst/>
              <a:cxnLst/>
              <a:rect l="l" t="t" r="r" b="b"/>
              <a:pathLst>
                <a:path w="230314" h="230314" extrusionOk="0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/>
              <a:ahLst/>
              <a:cxnLst/>
              <a:rect l="l" t="t" r="r" b="b"/>
              <a:pathLst>
                <a:path w="294131" h="294131" extrusionOk="0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/>
              <a:ahLst/>
              <a:cxnLst/>
              <a:rect l="l" t="t" r="r" b="b"/>
              <a:pathLst>
                <a:path w="337184" h="337280" extrusionOk="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/>
              <a:ahLst/>
              <a:cxnLst/>
              <a:rect l="l" t="t" r="r" b="b"/>
              <a:pathLst>
                <a:path w="364617" h="364617" extrusionOk="0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/>
              <a:ahLst/>
              <a:cxnLst/>
              <a:rect l="l" t="t" r="r" b="b"/>
              <a:pathLst>
                <a:path w="380238" h="380238" extrusionOk="0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/>
              <a:ahLst/>
              <a:cxnLst/>
              <a:rect l="l" t="t" r="r" b="b"/>
              <a:pathLst>
                <a:path w="385191" h="385191" extrusionOk="0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/>
              <a:ahLst/>
              <a:cxnLst/>
              <a:rect l="l" t="t" r="r" b="b"/>
              <a:pathLst>
                <a:path w="379761" h="380237" extrusionOk="0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/>
              <a:ahLst/>
              <a:cxnLst/>
              <a:rect l="l" t="t" r="r" b="b"/>
              <a:pathLst>
                <a:path w="364807" h="364807" extrusionOk="0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/>
              <a:ahLst/>
              <a:cxnLst/>
              <a:rect l="l" t="t" r="r" b="b"/>
              <a:pathLst>
                <a:path w="337280" h="337280" extrusionOk="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/>
              <a:ahLst/>
              <a:cxnLst/>
              <a:rect l="l" t="t" r="r" b="b"/>
              <a:pathLst>
                <a:path w="294227" h="294132" extrusionOk="0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/>
              <a:ahLst/>
              <a:cxnLst/>
              <a:rect l="l" t="t" r="r" b="b"/>
              <a:pathLst>
                <a:path w="230314" h="230314" extrusionOk="0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/>
              <a:ahLst/>
              <a:cxnLst/>
              <a:rect l="l" t="t" r="r" b="b"/>
              <a:pathLst>
                <a:path w="112871" h="112871" extrusionOk="0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8"/>
          <p:cNvGrpSpPr/>
          <p:nvPr/>
        </p:nvGrpSpPr>
        <p:grpSpPr>
          <a:xfrm>
            <a:off x="4113104" y="479979"/>
            <a:ext cx="4726201" cy="5873929"/>
            <a:chOff x="0" y="2439"/>
            <a:chExt cx="4726201" cy="5873929"/>
          </a:xfrm>
        </p:grpSpPr>
        <p:sp>
          <p:nvSpPr>
            <p:cNvPr id="401" name="Google Shape;401;p18"/>
            <p:cNvSpPr/>
            <p:nvPr/>
          </p:nvSpPr>
          <p:spPr>
            <a:xfrm>
              <a:off x="0" y="2439"/>
              <a:ext cx="4726201" cy="1236616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374076" y="280678"/>
              <a:ext cx="680139" cy="68013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428292" y="2439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 txBox="1"/>
            <p:nvPr/>
          </p:nvSpPr>
          <p:spPr>
            <a:xfrm>
              <a:off x="1428292" y="2439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875" tIns="130875" rIns="130875" bIns="130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Séances découverte dans les écoles primaires et collèges</a:t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0" y="1548210"/>
              <a:ext cx="4726201" cy="1236616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74076" y="1826449"/>
              <a:ext cx="680139" cy="68013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1428292" y="1548210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 txBox="1"/>
            <p:nvPr/>
          </p:nvSpPr>
          <p:spPr>
            <a:xfrm>
              <a:off x="1428292" y="1548210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875" tIns="130875" rIns="130875" bIns="130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Ateliers périscolaires animés par le club</a:t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0" y="3093981"/>
              <a:ext cx="4726201" cy="1236616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374076" y="3372220"/>
              <a:ext cx="680139" cy="6801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1428292" y="3093981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 txBox="1"/>
            <p:nvPr/>
          </p:nvSpPr>
          <p:spPr>
            <a:xfrm>
              <a:off x="1428292" y="3093981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875" tIns="130875" rIns="130875" bIns="130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PSC1, collecte solidaire, nettoyages citoyens</a:t>
              </a: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0" y="4639752"/>
              <a:ext cx="4726201" cy="1236616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374076" y="4917991"/>
              <a:ext cx="680139" cy="68013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1428292" y="4639752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 txBox="1"/>
            <p:nvPr/>
          </p:nvSpPr>
          <p:spPr>
            <a:xfrm>
              <a:off x="1428292" y="4639752"/>
              <a:ext cx="3297908" cy="1236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875" tIns="130875" rIns="130875" bIns="130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Journée 'Club citoyen' avec ateliers et animations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9"/>
          <p:cNvPicPr preferRelativeResize="0"/>
          <p:nvPr/>
        </p:nvPicPr>
        <p:blipFill rotWithShape="1">
          <a:blip r:embed="rId3">
            <a:alphaModFix/>
          </a:blip>
          <a:srcRect l="7294" r="17705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7E6E6">
                  <a:alpha val="67843"/>
                </a:srgbClr>
              </a:gs>
              <a:gs pos="10000">
                <a:srgbClr val="E7E6E6">
                  <a:alpha val="67843"/>
                </a:srgbClr>
              </a:gs>
              <a:gs pos="85000">
                <a:srgbClr val="E7E6E6">
                  <a:alpha val="96862"/>
                </a:srgbClr>
              </a:gs>
              <a:gs pos="100000">
                <a:srgbClr val="E7E6E6">
                  <a:alpha val="9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Indicateurs de réussite</a:t>
            </a:r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>
            <a:off x="2199983" y="1824770"/>
            <a:ext cx="4744032" cy="4744032"/>
            <a:chOff x="1914848" y="-854"/>
            <a:chExt cx="4744032" cy="4744032"/>
          </a:xfrm>
        </p:grpSpPr>
        <p:sp>
          <p:nvSpPr>
            <p:cNvPr id="425" name="Google Shape;425;p19"/>
            <p:cNvSpPr/>
            <p:nvPr/>
          </p:nvSpPr>
          <p:spPr>
            <a:xfrm>
              <a:off x="4873997" y="105285"/>
              <a:ext cx="1678742" cy="167874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4873997" y="105285"/>
              <a:ext cx="1678742" cy="167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fr-FR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Nombre d’actions PEF par saison</a:t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1914848" y="-854"/>
              <a:ext cx="4744032" cy="4744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122" y="44144"/>
                  </a:moveTo>
                  <a:cubicBezTo>
                    <a:pt x="114594" y="52271"/>
                    <a:pt x="115131" y="60863"/>
                    <a:pt x="113692" y="69234"/>
                  </a:cubicBezTo>
                  <a:lnTo>
                    <a:pt x="118939" y="70831"/>
                  </a:lnTo>
                  <a:lnTo>
                    <a:pt x="108161" y="74651"/>
                  </a:lnTo>
                  <a:lnTo>
                    <a:pt x="100455" y="65208"/>
                  </a:lnTo>
                  <a:lnTo>
                    <a:pt x="105696" y="66802"/>
                  </a:lnTo>
                  <a:lnTo>
                    <a:pt x="105696" y="66802"/>
                  </a:lnTo>
                  <a:cubicBezTo>
                    <a:pt x="106705" y="60025"/>
                    <a:pt x="106194" y="53109"/>
                    <a:pt x="104200" y="46554"/>
                  </a:cubicBezTo>
                  <a:close/>
                </a:path>
              </a:pathLst>
            </a:custGeom>
            <a:gradFill>
              <a:gsLst>
                <a:gs pos="0">
                  <a:srgbClr val="FFE44D"/>
                </a:gs>
                <a:gs pos="100000">
                  <a:srgbClr val="FFFF7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873997" y="2958294"/>
              <a:ext cx="1678742" cy="167874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4873997" y="2958294"/>
              <a:ext cx="1678742" cy="167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fr-FR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Interventions en milieu scolaire</a:t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1914848" y="-854"/>
              <a:ext cx="4744032" cy="4744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56" y="112122"/>
                  </a:moveTo>
                  <a:cubicBezTo>
                    <a:pt x="67729" y="114594"/>
                    <a:pt x="59137" y="115131"/>
                    <a:pt x="50766" y="113692"/>
                  </a:cubicBezTo>
                  <a:lnTo>
                    <a:pt x="49169" y="118939"/>
                  </a:lnTo>
                  <a:lnTo>
                    <a:pt x="45349" y="108161"/>
                  </a:lnTo>
                  <a:lnTo>
                    <a:pt x="54792" y="100455"/>
                  </a:lnTo>
                  <a:lnTo>
                    <a:pt x="53198" y="105696"/>
                  </a:lnTo>
                  <a:lnTo>
                    <a:pt x="53198" y="105696"/>
                  </a:lnTo>
                  <a:cubicBezTo>
                    <a:pt x="59975" y="106705"/>
                    <a:pt x="66891" y="106194"/>
                    <a:pt x="73446" y="104200"/>
                  </a:cubicBezTo>
                  <a:close/>
                </a:path>
              </a:pathLst>
            </a:custGeom>
            <a:gradFill>
              <a:gsLst>
                <a:gs pos="0">
                  <a:srgbClr val="FFE44D"/>
                </a:gs>
                <a:gs pos="100000">
                  <a:srgbClr val="FFFF7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020988" y="2958294"/>
              <a:ext cx="1678742" cy="167874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 txBox="1"/>
            <p:nvPr/>
          </p:nvSpPr>
          <p:spPr>
            <a:xfrm>
              <a:off x="2020988" y="2958294"/>
              <a:ext cx="1678742" cy="167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fr-FR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Retours familles / enseignants</a:t>
              </a: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1914848" y="-854"/>
              <a:ext cx="4744032" cy="4744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78" y="75856"/>
                  </a:moveTo>
                  <a:lnTo>
                    <a:pt x="7878" y="75856"/>
                  </a:lnTo>
                  <a:cubicBezTo>
                    <a:pt x="5406" y="67729"/>
                    <a:pt x="4869" y="59137"/>
                    <a:pt x="6308" y="50766"/>
                  </a:cubicBezTo>
                  <a:lnTo>
                    <a:pt x="1061" y="49169"/>
                  </a:lnTo>
                  <a:lnTo>
                    <a:pt x="11839" y="45349"/>
                  </a:lnTo>
                  <a:lnTo>
                    <a:pt x="19545" y="54792"/>
                  </a:lnTo>
                  <a:lnTo>
                    <a:pt x="14304" y="53198"/>
                  </a:lnTo>
                  <a:cubicBezTo>
                    <a:pt x="13295" y="59975"/>
                    <a:pt x="13806" y="66891"/>
                    <a:pt x="15800" y="73446"/>
                  </a:cubicBezTo>
                  <a:close/>
                </a:path>
              </a:pathLst>
            </a:custGeom>
            <a:gradFill>
              <a:gsLst>
                <a:gs pos="0">
                  <a:srgbClr val="FFE44D"/>
                </a:gs>
                <a:gs pos="100000">
                  <a:srgbClr val="FFFF7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020988" y="105285"/>
              <a:ext cx="1678742" cy="167874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 txBox="1"/>
            <p:nvPr/>
          </p:nvSpPr>
          <p:spPr>
            <a:xfrm>
              <a:off x="2020988" y="105285"/>
              <a:ext cx="1678742" cy="167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fr-FR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Implication des parents dans les animations</a:t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1914848" y="-854"/>
              <a:ext cx="4744032" cy="4744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144" y="7878"/>
                  </a:moveTo>
                  <a:lnTo>
                    <a:pt x="44144" y="7878"/>
                  </a:lnTo>
                  <a:cubicBezTo>
                    <a:pt x="52271" y="5406"/>
                    <a:pt x="60863" y="4869"/>
                    <a:pt x="69234" y="6308"/>
                  </a:cubicBezTo>
                  <a:lnTo>
                    <a:pt x="70831" y="1061"/>
                  </a:lnTo>
                  <a:lnTo>
                    <a:pt x="74651" y="11839"/>
                  </a:lnTo>
                  <a:lnTo>
                    <a:pt x="65208" y="19545"/>
                  </a:lnTo>
                  <a:lnTo>
                    <a:pt x="66802" y="14304"/>
                  </a:lnTo>
                  <a:lnTo>
                    <a:pt x="66802" y="14304"/>
                  </a:lnTo>
                  <a:cubicBezTo>
                    <a:pt x="60025" y="13295"/>
                    <a:pt x="53109" y="13806"/>
                    <a:pt x="46554" y="15800"/>
                  </a:cubicBezTo>
                  <a:close/>
                </a:path>
              </a:pathLst>
            </a:custGeom>
            <a:gradFill>
              <a:gsLst>
                <a:gs pos="0">
                  <a:srgbClr val="FFE44D"/>
                </a:gs>
                <a:gs pos="100000">
                  <a:srgbClr val="FFFF7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628650" y="669925"/>
            <a:ext cx="33817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Présentation du Club</a:t>
            </a:r>
            <a:endParaRPr/>
          </a:p>
        </p:txBody>
      </p:sp>
      <p:cxnSp>
        <p:nvCxnSpPr>
          <p:cNvPr id="109" name="Google Shape;109;p2"/>
          <p:cNvCxnSpPr/>
          <p:nvPr/>
        </p:nvCxnSpPr>
        <p:spPr>
          <a:xfrm rot="10800000">
            <a:off x="94657" y="2026340"/>
            <a:ext cx="3915702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1044500" y="2057192"/>
            <a:ext cx="7054999" cy="449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Créé en 2020 par la fusion :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 FC Brains-Boiseau et US Le Pellerin.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Il Rassemble les communes de :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Brains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St-Jean-de-Boiseau</a:t>
            </a:r>
            <a:endParaRPr sz="28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FR" sz="2800">
                <a:solidFill>
                  <a:schemeClr val="lt1"/>
                </a:solidFill>
              </a:rPr>
              <a:t>Le Pellerin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Club familial, mixte, formateur.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 txBox="1">
            <a:spLocks noGrp="1"/>
          </p:cNvSpPr>
          <p:nvPr>
            <p:ph type="title"/>
          </p:nvPr>
        </p:nvSpPr>
        <p:spPr>
          <a:xfrm>
            <a:off x="1446962" y="707132"/>
            <a:ext cx="410184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fr-FR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Axe Encadrement &amp; Formation</a:t>
            </a:r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body" idx="1"/>
          </p:nvPr>
        </p:nvSpPr>
        <p:spPr>
          <a:xfrm>
            <a:off x="1446962" y="3494783"/>
            <a:ext cx="4101845" cy="220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Politique de formation claire</a:t>
            </a:r>
            <a:b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Suivi des compétences</a:t>
            </a:r>
            <a:b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Initier jeunes à l'encadrement et à l'arbitrage</a:t>
            </a:r>
            <a:endParaRPr/>
          </a:p>
        </p:txBody>
      </p:sp>
      <p:sp>
        <p:nvSpPr>
          <p:cNvPr id="444" name="Google Shape;444;p20"/>
          <p:cNvSpPr/>
          <p:nvPr/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20"/>
          <p:cNvCxnSpPr/>
          <p:nvPr/>
        </p:nvCxnSpPr>
        <p:spPr>
          <a:xfrm rot="10800000">
            <a:off x="1446963" y="3209925"/>
            <a:ext cx="769703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0" y="0"/>
            <a:ext cx="3614166" cy="6858000"/>
          </a:xfrm>
          <a:custGeom>
            <a:avLst/>
            <a:gdLst/>
            <a:ahLst/>
            <a:cxnLst/>
            <a:rect l="l" t="t" r="r" b="b"/>
            <a:pathLst>
              <a:path w="4818889" h="6858000" extrusionOk="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0" y="0"/>
            <a:ext cx="3608608" cy="6858000"/>
          </a:xfrm>
          <a:custGeom>
            <a:avLst/>
            <a:gdLst/>
            <a:ahLst/>
            <a:cxnLst/>
            <a:rect l="l" t="t" r="r" b="b"/>
            <a:pathLst>
              <a:path w="4811477" h="6858000" extrusionOk="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1"/>
          <p:cNvSpPr txBox="1"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500"/>
              <a:buFont typeface="Calibri"/>
              <a:buNone/>
            </a:pPr>
            <a:r>
              <a:rPr lang="fr-FR" sz="3500"/>
              <a:t>Pôle Formation</a:t>
            </a:r>
            <a:br>
              <a:rPr lang="fr-FR" sz="3500"/>
            </a:br>
            <a:r>
              <a:rPr lang="fr-FR" sz="3500"/>
              <a:t> – </a:t>
            </a:r>
            <a:br>
              <a:rPr lang="fr-FR" sz="3500"/>
            </a:br>
            <a:r>
              <a:rPr lang="fr-FR" sz="3500"/>
              <a:t>Dirigeants  Éducateurs  Parents</a:t>
            </a:r>
            <a:endParaRPr/>
          </a:p>
        </p:txBody>
      </p:sp>
      <p:sp>
        <p:nvSpPr>
          <p:cNvPr id="454" name="Google Shape;454;p21"/>
          <p:cNvSpPr/>
          <p:nvPr/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p21"/>
          <p:cNvGrpSpPr/>
          <p:nvPr/>
        </p:nvGrpSpPr>
        <p:grpSpPr>
          <a:xfrm>
            <a:off x="3977640" y="677329"/>
            <a:ext cx="4773168" cy="5512484"/>
            <a:chOff x="0" y="673"/>
            <a:chExt cx="4773168" cy="5512484"/>
          </a:xfrm>
        </p:grpSpPr>
        <p:sp>
          <p:nvSpPr>
            <p:cNvPr id="456" name="Google Shape;456;p21"/>
            <p:cNvSpPr/>
            <p:nvPr/>
          </p:nvSpPr>
          <p:spPr>
            <a:xfrm>
              <a:off x="0" y="673"/>
              <a:ext cx="4773168" cy="157499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476436" y="355047"/>
              <a:ext cx="866247" cy="86624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1819120" y="673"/>
              <a:ext cx="2954047" cy="157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 txBox="1"/>
            <p:nvPr/>
          </p:nvSpPr>
          <p:spPr>
            <a:xfrm>
              <a:off x="1819120" y="673"/>
              <a:ext cx="2954047" cy="157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6675" tIns="166675" rIns="166675" bIns="16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Clarifier les rôles (charte, process match)</a:t>
              </a: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0" y="1969418"/>
              <a:ext cx="4773168" cy="157499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476436" y="2323792"/>
              <a:ext cx="866247" cy="86624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1819120" y="1969418"/>
              <a:ext cx="2954047" cy="157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 txBox="1"/>
            <p:nvPr/>
          </p:nvSpPr>
          <p:spPr>
            <a:xfrm>
              <a:off x="1819120" y="1969418"/>
              <a:ext cx="2954047" cy="157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6675" tIns="166675" rIns="166675" bIns="16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Former aux responsabilités : accueil, logistique, sécurité</a:t>
              </a: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0" y="3938162"/>
              <a:ext cx="4773168" cy="157499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476436" y="4292537"/>
              <a:ext cx="866247" cy="86624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1819120" y="3938162"/>
              <a:ext cx="2954047" cy="157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 txBox="1"/>
            <p:nvPr/>
          </p:nvSpPr>
          <p:spPr>
            <a:xfrm>
              <a:off x="1819120" y="3938162"/>
              <a:ext cx="2954047" cy="157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6675" tIns="166675" rIns="166675" bIns="16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fr-F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Modules internes + binômes terrain le week-end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22"/>
          <p:cNvGrpSpPr/>
          <p:nvPr/>
        </p:nvGrpSpPr>
        <p:grpSpPr>
          <a:xfrm>
            <a:off x="0" y="1216597"/>
            <a:ext cx="548639" cy="673460"/>
            <a:chOff x="3940602" y="308034"/>
            <a:chExt cx="2116791" cy="3428999"/>
          </a:xfrm>
        </p:grpSpPr>
        <p:sp>
          <p:nvSpPr>
            <p:cNvPr id="474" name="Google Shape;474;p2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22"/>
          <p:cNvSpPr/>
          <p:nvPr/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2"/>
          <p:cNvSpPr txBox="1"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200"/>
              <a:buFont typeface="Calibri"/>
              <a:buNone/>
            </a:pPr>
            <a:r>
              <a:rPr lang="fr-FR" sz="4200"/>
              <a:t>Détection – Jeunes Dirigeants</a:t>
            </a:r>
            <a:endParaRPr/>
          </a:p>
        </p:txBody>
      </p:sp>
      <p:cxnSp>
        <p:nvCxnSpPr>
          <p:cNvPr id="479" name="Google Shape;479;p22"/>
          <p:cNvCxnSpPr/>
          <p:nvPr/>
        </p:nvCxnSpPr>
        <p:spPr>
          <a:xfrm rot="10800000">
            <a:off x="628650" y="6485313"/>
            <a:ext cx="78867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0" name="Google Shape;480;p22"/>
          <p:cNvGrpSpPr/>
          <p:nvPr/>
        </p:nvGrpSpPr>
        <p:grpSpPr>
          <a:xfrm>
            <a:off x="678451" y="3811857"/>
            <a:ext cx="7783829" cy="1621225"/>
            <a:chOff x="0" y="794338"/>
            <a:chExt cx="7783829" cy="1621225"/>
          </a:xfrm>
        </p:grpSpPr>
        <p:sp>
          <p:nvSpPr>
            <p:cNvPr id="481" name="Google Shape;481;p22"/>
            <p:cNvSpPr/>
            <p:nvPr/>
          </p:nvSpPr>
          <p:spPr>
            <a:xfrm>
              <a:off x="0" y="794338"/>
              <a:ext cx="2189202" cy="1390143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243244" y="1025420"/>
              <a:ext cx="2189202" cy="1390143"/>
            </a:xfrm>
            <a:prstGeom prst="roundRect">
              <a:avLst>
                <a:gd name="adj" fmla="val 10000"/>
              </a:avLst>
            </a:prstGeom>
            <a:solidFill>
              <a:schemeClr val="lt2">
                <a:alpha val="89803"/>
              </a:schemeClr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 txBox="1"/>
            <p:nvPr/>
          </p:nvSpPr>
          <p:spPr>
            <a:xfrm>
              <a:off x="283960" y="1066136"/>
              <a:ext cx="2107770" cy="130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Identifier les jeunes volontaires (13-20 ans)</a:t>
              </a: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2675691" y="794338"/>
              <a:ext cx="2189202" cy="1390143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2918936" y="1025420"/>
              <a:ext cx="2189202" cy="1390143"/>
            </a:xfrm>
            <a:prstGeom prst="roundRect">
              <a:avLst>
                <a:gd name="adj" fmla="val 10000"/>
              </a:avLst>
            </a:prstGeom>
            <a:solidFill>
              <a:schemeClr val="lt2">
                <a:alpha val="89803"/>
              </a:schemeClr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 txBox="1"/>
            <p:nvPr/>
          </p:nvSpPr>
          <p:spPr>
            <a:xfrm>
              <a:off x="2959652" y="1066136"/>
              <a:ext cx="2107770" cy="130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Les associer à l’organisation d’événements</a:t>
              </a: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5351383" y="794338"/>
              <a:ext cx="2189202" cy="1390143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5594627" y="1025420"/>
              <a:ext cx="2189202" cy="1390143"/>
            </a:xfrm>
            <a:prstGeom prst="roundRect">
              <a:avLst>
                <a:gd name="adj" fmla="val 10000"/>
              </a:avLst>
            </a:prstGeom>
            <a:solidFill>
              <a:schemeClr val="lt2">
                <a:alpha val="89803"/>
              </a:schemeClr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 txBox="1"/>
            <p:nvPr/>
          </p:nvSpPr>
          <p:spPr>
            <a:xfrm>
              <a:off x="5635343" y="1066136"/>
              <a:ext cx="2107770" cy="130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Mini-formations dirigeant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3"/>
          <p:cNvSpPr txBox="1"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fr-FR">
                <a:solidFill>
                  <a:srgbClr val="FFFFFF"/>
                </a:solidFill>
              </a:rPr>
              <a:t>Parcours – Jeunes Arbitres</a:t>
            </a:r>
            <a:endParaRPr/>
          </a:p>
        </p:txBody>
      </p:sp>
      <p:sp>
        <p:nvSpPr>
          <p:cNvPr id="496" name="Google Shape;496;p23"/>
          <p:cNvSpPr/>
          <p:nvPr/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Google Shape;497;p23"/>
          <p:cNvGrpSpPr/>
          <p:nvPr/>
        </p:nvGrpSpPr>
        <p:grpSpPr>
          <a:xfrm>
            <a:off x="709031" y="2694080"/>
            <a:ext cx="7725937" cy="2565000"/>
            <a:chOff x="80381" y="893169"/>
            <a:chExt cx="7725937" cy="2565000"/>
          </a:xfrm>
        </p:grpSpPr>
        <p:sp>
          <p:nvSpPr>
            <p:cNvPr id="498" name="Google Shape;498;p23"/>
            <p:cNvSpPr/>
            <p:nvPr/>
          </p:nvSpPr>
          <p:spPr>
            <a:xfrm>
              <a:off x="530099" y="893169"/>
              <a:ext cx="1406812" cy="1406812"/>
            </a:xfrm>
            <a:prstGeom prst="ellipse">
              <a:avLst/>
            </a:prstGeom>
            <a:solidFill>
              <a:srgbClr val="FFC2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829912" y="1192981"/>
              <a:ext cx="807187" cy="807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80381" y="2738169"/>
              <a:ext cx="23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 txBox="1"/>
            <p:nvPr/>
          </p:nvSpPr>
          <p:spPr>
            <a:xfrm>
              <a:off x="80381" y="2738169"/>
              <a:ext cx="23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🟡 INITIATION DÈS U13 (PLATEAUX)</a:t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239943" y="893169"/>
              <a:ext cx="1406812" cy="14068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3539756" y="1192981"/>
              <a:ext cx="807187" cy="807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790224" y="2738169"/>
              <a:ext cx="23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 txBox="1"/>
            <p:nvPr/>
          </p:nvSpPr>
          <p:spPr>
            <a:xfrm>
              <a:off x="2790224" y="2738169"/>
              <a:ext cx="23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🟡 ATELIER ANIMÉ PAR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NOS ARBITRES &amp; DELEGUES OFFICIELS</a:t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5949787" y="893169"/>
              <a:ext cx="1406812" cy="1406812"/>
            </a:xfrm>
            <a:prstGeom prst="ellipse">
              <a:avLst/>
            </a:prstGeom>
            <a:solidFill>
              <a:srgbClr val="FE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6249600" y="1192981"/>
              <a:ext cx="807187" cy="807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5500068" y="2738169"/>
              <a:ext cx="23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 txBox="1"/>
            <p:nvPr/>
          </p:nvSpPr>
          <p:spPr>
            <a:xfrm>
              <a:off x="5500068" y="2738169"/>
              <a:ext cx="23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🟡 AIDE À LA FORMATION OFFICIELLE ET VALORISATION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B0E133-AF74-0809-6963-1708F43FFF4F}"/>
              </a:ext>
            </a:extLst>
          </p:cNvPr>
          <p:cNvGrpSpPr/>
          <p:nvPr/>
        </p:nvGrpSpPr>
        <p:grpSpPr>
          <a:xfrm>
            <a:off x="-395302" y="0"/>
            <a:ext cx="9674176" cy="6858000"/>
            <a:chOff x="-395302" y="0"/>
            <a:chExt cx="9674176" cy="6858000"/>
          </a:xfrm>
        </p:grpSpPr>
        <p:sp>
          <p:nvSpPr>
            <p:cNvPr id="633" name="Google Shape;633;p22"/>
            <p:cNvSpPr/>
            <p:nvPr/>
          </p:nvSpPr>
          <p:spPr>
            <a:xfrm rot="5400000" flipH="1">
              <a:off x="1182762" y="-1182762"/>
              <a:ext cx="6858000" cy="9223524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8000">
                  <a:srgbClr val="000000"/>
                </a:gs>
                <a:gs pos="100000">
                  <a:srgbClr val="FFC30B"/>
                </a:gs>
              </a:gsLst>
              <a:lin ang="3000122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lang="fr-FR"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4" name="Google Shape;634;p22"/>
            <p:cNvGrpSpPr/>
            <p:nvPr/>
          </p:nvGrpSpPr>
          <p:grpSpPr>
            <a:xfrm flipH="1">
              <a:off x="6890560" y="71670"/>
              <a:ext cx="2320891" cy="2136328"/>
              <a:chOff x="-305" y="-4155"/>
              <a:chExt cx="2514948" cy="2174333"/>
            </a:xfrm>
          </p:grpSpPr>
          <p:sp>
            <p:nvSpPr>
              <p:cNvPr id="635" name="Google Shape;635;p22"/>
              <p:cNvSpPr/>
              <p:nvPr/>
            </p:nvSpPr>
            <p:spPr>
              <a:xfrm>
                <a:off x="-305" y="0"/>
                <a:ext cx="2514948" cy="2170178"/>
              </a:xfrm>
              <a:custGeom>
                <a:avLst/>
                <a:gdLst/>
                <a:ahLst/>
                <a:cxnLst/>
                <a:rect l="l" t="t" r="r" b="b"/>
                <a:pathLst>
                  <a:path w="2514948" h="2170178" extrusionOk="0">
                    <a:moveTo>
                      <a:pt x="2466091" y="0"/>
                    </a:moveTo>
                    <a:lnTo>
                      <a:pt x="2514948" y="0"/>
                    </a:lnTo>
                    <a:lnTo>
                      <a:pt x="2512286" y="12375"/>
                    </a:lnTo>
                    <a:cubicBezTo>
                      <a:pt x="2481760" y="133161"/>
                      <a:pt x="2442526" y="252239"/>
                      <a:pt x="2394961" y="368660"/>
                    </a:cubicBezTo>
                    <a:cubicBezTo>
                      <a:pt x="2363109" y="446208"/>
                      <a:pt x="2328603" y="523039"/>
                      <a:pt x="2289734" y="598078"/>
                    </a:cubicBezTo>
                    <a:cubicBezTo>
                      <a:pt x="2251436" y="673387"/>
                      <a:pt x="2209251" y="747083"/>
                      <a:pt x="2163747" y="819078"/>
                    </a:cubicBezTo>
                    <a:cubicBezTo>
                      <a:pt x="2072646" y="962979"/>
                      <a:pt x="1968652" y="1100611"/>
                      <a:pt x="1852241" y="1228932"/>
                    </a:cubicBezTo>
                    <a:cubicBezTo>
                      <a:pt x="1793748" y="1292868"/>
                      <a:pt x="1732698" y="1354923"/>
                      <a:pt x="1668235" y="1413844"/>
                    </a:cubicBezTo>
                    <a:cubicBezTo>
                      <a:pt x="1652214" y="1428709"/>
                      <a:pt x="1636100" y="1443395"/>
                      <a:pt x="1619510" y="1457722"/>
                    </a:cubicBezTo>
                    <a:cubicBezTo>
                      <a:pt x="1603015" y="1472140"/>
                      <a:pt x="1586805" y="1486825"/>
                      <a:pt x="1569835" y="1500704"/>
                    </a:cubicBezTo>
                    <a:cubicBezTo>
                      <a:pt x="1536276" y="1528911"/>
                      <a:pt x="1501865" y="1556223"/>
                      <a:pt x="1467169" y="1583266"/>
                    </a:cubicBezTo>
                    <a:cubicBezTo>
                      <a:pt x="1327719" y="1690722"/>
                      <a:pt x="1177085" y="1785910"/>
                      <a:pt x="1018393" y="1867576"/>
                    </a:cubicBezTo>
                    <a:cubicBezTo>
                      <a:pt x="780425" y="1990142"/>
                      <a:pt x="522567" y="2080875"/>
                      <a:pt x="255857" y="2133049"/>
                    </a:cubicBezTo>
                    <a:lnTo>
                      <a:pt x="0" y="2170178"/>
                    </a:lnTo>
                    <a:lnTo>
                      <a:pt x="0" y="1940056"/>
                    </a:lnTo>
                    <a:lnTo>
                      <a:pt x="201609" y="1902856"/>
                    </a:lnTo>
                    <a:cubicBezTo>
                      <a:pt x="282186" y="1884231"/>
                      <a:pt x="362102" y="1863008"/>
                      <a:pt x="440974" y="1838472"/>
                    </a:cubicBezTo>
                    <a:cubicBezTo>
                      <a:pt x="519848" y="1814027"/>
                      <a:pt x="597771" y="1786627"/>
                      <a:pt x="674558" y="1756359"/>
                    </a:cubicBezTo>
                    <a:cubicBezTo>
                      <a:pt x="751250" y="1726003"/>
                      <a:pt x="826900" y="1692870"/>
                      <a:pt x="901222" y="1657142"/>
                    </a:cubicBezTo>
                    <a:cubicBezTo>
                      <a:pt x="1049865" y="1585774"/>
                      <a:pt x="1193581" y="1504376"/>
                      <a:pt x="1330943" y="1413396"/>
                    </a:cubicBezTo>
                    <a:cubicBezTo>
                      <a:pt x="1365165" y="1390563"/>
                      <a:pt x="1399293" y="1367370"/>
                      <a:pt x="1432566" y="1343193"/>
                    </a:cubicBezTo>
                    <a:cubicBezTo>
                      <a:pt x="1449441" y="1331373"/>
                      <a:pt x="1465936" y="1319104"/>
                      <a:pt x="1482527" y="1306926"/>
                    </a:cubicBezTo>
                    <a:cubicBezTo>
                      <a:pt x="1499210" y="1294837"/>
                      <a:pt x="1515611" y="1282391"/>
                      <a:pt x="1531821" y="1269765"/>
                    </a:cubicBezTo>
                    <a:cubicBezTo>
                      <a:pt x="1596947" y="1219350"/>
                      <a:pt x="1660652" y="1167055"/>
                      <a:pt x="1721986" y="1112073"/>
                    </a:cubicBezTo>
                    <a:cubicBezTo>
                      <a:pt x="1844940" y="1002469"/>
                      <a:pt x="1958983" y="882926"/>
                      <a:pt x="2061460" y="754336"/>
                    </a:cubicBezTo>
                    <a:cubicBezTo>
                      <a:pt x="2112652" y="690042"/>
                      <a:pt x="2161094" y="623510"/>
                      <a:pt x="2206218" y="554827"/>
                    </a:cubicBezTo>
                    <a:cubicBezTo>
                      <a:pt x="2250583" y="485787"/>
                      <a:pt x="2292484" y="415046"/>
                      <a:pt x="2329455" y="341886"/>
                    </a:cubicBezTo>
                    <a:cubicBezTo>
                      <a:pt x="2339030" y="323709"/>
                      <a:pt x="2347941" y="305261"/>
                      <a:pt x="2356757" y="286815"/>
                    </a:cubicBezTo>
                    <a:lnTo>
                      <a:pt x="2370030" y="259056"/>
                    </a:lnTo>
                    <a:lnTo>
                      <a:pt x="2382637" y="231028"/>
                    </a:lnTo>
                    <a:cubicBezTo>
                      <a:pt x="2390885" y="212312"/>
                      <a:pt x="2399227" y="193598"/>
                      <a:pt x="2406716" y="174525"/>
                    </a:cubicBezTo>
                    <a:cubicBezTo>
                      <a:pt x="2414206" y="155452"/>
                      <a:pt x="2422453" y="136646"/>
                      <a:pt x="2429278" y="1173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-305" y="-4155"/>
                <a:ext cx="2493062" cy="1947896"/>
              </a:xfrm>
              <a:custGeom>
                <a:avLst/>
                <a:gdLst/>
                <a:ahLst/>
                <a:cxnLst/>
                <a:rect l="l" t="t" r="r" b="b"/>
                <a:pathLst>
                  <a:path w="2493062" h="1947896" extrusionOk="0">
                    <a:moveTo>
                      <a:pt x="1896911" y="0"/>
                    </a:moveTo>
                    <a:lnTo>
                      <a:pt x="2493062" y="0"/>
                    </a:lnTo>
                    <a:lnTo>
                      <a:pt x="2435315" y="178165"/>
                    </a:lnTo>
                    <a:cubicBezTo>
                      <a:pt x="2088122" y="1071812"/>
                      <a:pt x="1129732" y="1758033"/>
                      <a:pt x="93066" y="1935859"/>
                    </a:cubicBezTo>
                    <a:lnTo>
                      <a:pt x="0" y="1947896"/>
                    </a:lnTo>
                    <a:lnTo>
                      <a:pt x="0" y="1404756"/>
                    </a:lnTo>
                    <a:lnTo>
                      <a:pt x="17392" y="1402364"/>
                    </a:lnTo>
                    <a:cubicBezTo>
                      <a:pt x="167719" y="1375030"/>
                      <a:pt x="318070" y="1334398"/>
                      <a:pt x="464249" y="1281208"/>
                    </a:cubicBezTo>
                    <a:cubicBezTo>
                      <a:pt x="753480" y="1176081"/>
                      <a:pt x="1028869" y="1021346"/>
                      <a:pt x="1260556" y="833835"/>
                    </a:cubicBezTo>
                    <a:cubicBezTo>
                      <a:pt x="1491960" y="646594"/>
                      <a:pt x="1681177" y="425056"/>
                      <a:pt x="1807924" y="193222"/>
                    </a:cubicBezTo>
                    <a:cubicBezTo>
                      <a:pt x="1832328" y="148578"/>
                      <a:pt x="1854477" y="103599"/>
                      <a:pt x="1874357" y="583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-305" y="0"/>
                <a:ext cx="2501089" cy="1972702"/>
              </a:xfrm>
              <a:custGeom>
                <a:avLst/>
                <a:gdLst/>
                <a:ahLst/>
                <a:cxnLst/>
                <a:rect l="l" t="t" r="r" b="b"/>
                <a:pathLst>
                  <a:path w="2501089" h="1972702" extrusionOk="0">
                    <a:moveTo>
                      <a:pt x="2318728" y="0"/>
                    </a:moveTo>
                    <a:lnTo>
                      <a:pt x="2501089" y="0"/>
                    </a:lnTo>
                    <a:lnTo>
                      <a:pt x="2453909" y="167837"/>
                    </a:lnTo>
                    <a:cubicBezTo>
                      <a:pt x="2427555" y="244153"/>
                      <a:pt x="2396627" y="319103"/>
                      <a:pt x="2361125" y="392084"/>
                    </a:cubicBezTo>
                    <a:cubicBezTo>
                      <a:pt x="2218453" y="684005"/>
                      <a:pt x="2011698" y="945211"/>
                      <a:pt x="1768255" y="1167644"/>
                    </a:cubicBezTo>
                    <a:cubicBezTo>
                      <a:pt x="1646250" y="1278860"/>
                      <a:pt x="1514385" y="1380316"/>
                      <a:pt x="1375125" y="1471474"/>
                    </a:cubicBezTo>
                    <a:cubicBezTo>
                      <a:pt x="1235677" y="1562542"/>
                      <a:pt x="1088928" y="1643672"/>
                      <a:pt x="935735" y="1712713"/>
                    </a:cubicBezTo>
                    <a:cubicBezTo>
                      <a:pt x="705659" y="1815533"/>
                      <a:pt x="462359" y="1892212"/>
                      <a:pt x="212353" y="1940294"/>
                    </a:cubicBezTo>
                    <a:lnTo>
                      <a:pt x="0" y="1972702"/>
                    </a:lnTo>
                    <a:lnTo>
                      <a:pt x="0" y="1732181"/>
                    </a:lnTo>
                    <a:lnTo>
                      <a:pt x="161195" y="1706590"/>
                    </a:lnTo>
                    <a:cubicBezTo>
                      <a:pt x="237638" y="1691378"/>
                      <a:pt x="313477" y="1673222"/>
                      <a:pt x="388463" y="1652268"/>
                    </a:cubicBezTo>
                    <a:cubicBezTo>
                      <a:pt x="538529" y="1610539"/>
                      <a:pt x="684898" y="1556543"/>
                      <a:pt x="826716" y="1493950"/>
                    </a:cubicBezTo>
                    <a:cubicBezTo>
                      <a:pt x="1111207" y="1370107"/>
                      <a:pt x="1376832" y="1205881"/>
                      <a:pt x="1609847" y="1007535"/>
                    </a:cubicBezTo>
                    <a:cubicBezTo>
                      <a:pt x="1725975" y="908049"/>
                      <a:pt x="1833571" y="799519"/>
                      <a:pt x="1929982" y="682930"/>
                    </a:cubicBezTo>
                    <a:cubicBezTo>
                      <a:pt x="2026581" y="566520"/>
                      <a:pt x="2111806" y="441692"/>
                      <a:pt x="2183093" y="310149"/>
                    </a:cubicBezTo>
                    <a:cubicBezTo>
                      <a:pt x="2218738" y="244422"/>
                      <a:pt x="2251396" y="177150"/>
                      <a:pt x="2280286" y="1084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800"/>
                </a:pPr>
                <a:endParaRPr lang="fr-FR" sz="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305" y="1"/>
                <a:ext cx="2491105" cy="1943661"/>
              </a:xfrm>
              <a:custGeom>
                <a:avLst/>
                <a:gdLst/>
                <a:ahLst/>
                <a:cxnLst/>
                <a:rect l="l" t="t" r="r" b="b"/>
                <a:pathLst>
                  <a:path w="2491105" h="1943661" extrusionOk="0">
                    <a:moveTo>
                      <a:pt x="1995408" y="0"/>
                    </a:moveTo>
                    <a:lnTo>
                      <a:pt x="2491105" y="0"/>
                    </a:lnTo>
                    <a:lnTo>
                      <a:pt x="2434705" y="174009"/>
                    </a:lnTo>
                    <a:cubicBezTo>
                      <a:pt x="2087512" y="1067655"/>
                      <a:pt x="1129122" y="1753877"/>
                      <a:pt x="92457" y="1931703"/>
                    </a:cubicBezTo>
                    <a:lnTo>
                      <a:pt x="0" y="1943661"/>
                    </a:lnTo>
                    <a:lnTo>
                      <a:pt x="0" y="1491489"/>
                    </a:lnTo>
                    <a:lnTo>
                      <a:pt x="34107" y="1486836"/>
                    </a:lnTo>
                    <a:cubicBezTo>
                      <a:pt x="189055" y="1458696"/>
                      <a:pt x="343908" y="1416565"/>
                      <a:pt x="497577" y="1360598"/>
                    </a:cubicBezTo>
                    <a:cubicBezTo>
                      <a:pt x="796856" y="1251889"/>
                      <a:pt x="1081725" y="1091781"/>
                      <a:pt x="1321566" y="897645"/>
                    </a:cubicBezTo>
                    <a:cubicBezTo>
                      <a:pt x="1565577" y="700195"/>
                      <a:pt x="1757355" y="475523"/>
                      <a:pt x="1891495" y="230078"/>
                    </a:cubicBezTo>
                    <a:cubicBezTo>
                      <a:pt x="1917197" y="183033"/>
                      <a:pt x="1940526" y="135619"/>
                      <a:pt x="1961469" y="878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10800000" flipH="1">
              <a:off x="0" y="4849413"/>
              <a:ext cx="2533821" cy="1958181"/>
              <a:chOff x="-305" y="-1"/>
              <a:chExt cx="3832880" cy="2876136"/>
            </a:xfrm>
          </p:grpSpPr>
          <p:sp>
            <p:nvSpPr>
              <p:cNvPr id="640" name="Google Shape;640;p22"/>
              <p:cNvSpPr/>
              <p:nvPr/>
            </p:nvSpPr>
            <p:spPr>
              <a:xfrm>
                <a:off x="305" y="1"/>
                <a:ext cx="3815424" cy="2653659"/>
              </a:xfrm>
              <a:custGeom>
                <a:avLst/>
                <a:gdLst/>
                <a:ahLst/>
                <a:cxnLst/>
                <a:rect l="l" t="t" r="r" b="b"/>
                <a:pathLst>
                  <a:path w="3815424" h="2653659" extrusionOk="0">
                    <a:moveTo>
                      <a:pt x="3203055" y="0"/>
                    </a:moveTo>
                    <a:lnTo>
                      <a:pt x="3815424" y="0"/>
                    </a:lnTo>
                    <a:lnTo>
                      <a:pt x="3801025" y="214243"/>
                    </a:lnTo>
                    <a:cubicBezTo>
                      <a:pt x="3616317" y="1584467"/>
                      <a:pt x="2091637" y="2653659"/>
                      <a:pt x="587142" y="2653659"/>
                    </a:cubicBezTo>
                    <a:cubicBezTo>
                      <a:pt x="400192" y="2653659"/>
                      <a:pt x="222112" y="2636953"/>
                      <a:pt x="53389" y="2605041"/>
                    </a:cubicBezTo>
                    <a:lnTo>
                      <a:pt x="0" y="2593136"/>
                    </a:lnTo>
                    <a:lnTo>
                      <a:pt x="0" y="1994836"/>
                    </a:lnTo>
                    <a:lnTo>
                      <a:pt x="159710" y="2035054"/>
                    </a:lnTo>
                    <a:cubicBezTo>
                      <a:pt x="295467" y="2061726"/>
                      <a:pt x="438268" y="2075152"/>
                      <a:pt x="587142" y="2075152"/>
                    </a:cubicBezTo>
                    <a:cubicBezTo>
                      <a:pt x="901731" y="2075152"/>
                      <a:pt x="1234490" y="2014697"/>
                      <a:pt x="1549283" y="1900153"/>
                    </a:cubicBezTo>
                    <a:cubicBezTo>
                      <a:pt x="1860709" y="1786959"/>
                      <a:pt x="2157231" y="1620350"/>
                      <a:pt x="2406698" y="1418450"/>
                    </a:cubicBezTo>
                    <a:cubicBezTo>
                      <a:pt x="2655859" y="1216840"/>
                      <a:pt x="2859596" y="978302"/>
                      <a:pt x="2996069" y="728678"/>
                    </a:cubicBezTo>
                    <a:cubicBezTo>
                      <a:pt x="3101178" y="536396"/>
                      <a:pt x="3167417" y="338366"/>
                      <a:pt x="3193967" y="1377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305" y="-1"/>
                <a:ext cx="3815424" cy="2653660"/>
              </a:xfrm>
              <a:custGeom>
                <a:avLst/>
                <a:gdLst/>
                <a:ahLst/>
                <a:cxnLst/>
                <a:rect l="l" t="t" r="r" b="b"/>
                <a:pathLst>
                  <a:path w="3815424" h="2653660" extrusionOk="0">
                    <a:moveTo>
                      <a:pt x="3305038" y="0"/>
                    </a:moveTo>
                    <a:lnTo>
                      <a:pt x="3815424" y="0"/>
                    </a:lnTo>
                    <a:lnTo>
                      <a:pt x="3801025" y="214244"/>
                    </a:lnTo>
                    <a:cubicBezTo>
                      <a:pt x="3616317" y="1584467"/>
                      <a:pt x="2091637" y="2653660"/>
                      <a:pt x="587142" y="2653660"/>
                    </a:cubicBezTo>
                    <a:cubicBezTo>
                      <a:pt x="400192" y="2653660"/>
                      <a:pt x="222112" y="2636954"/>
                      <a:pt x="53389" y="2605042"/>
                    </a:cubicBezTo>
                    <a:lnTo>
                      <a:pt x="0" y="2593137"/>
                    </a:lnTo>
                    <a:lnTo>
                      <a:pt x="0" y="2094444"/>
                    </a:lnTo>
                    <a:lnTo>
                      <a:pt x="137675" y="2129195"/>
                    </a:lnTo>
                    <a:cubicBezTo>
                      <a:pt x="280616" y="2157374"/>
                      <a:pt x="430766" y="2171571"/>
                      <a:pt x="587142" y="2171571"/>
                    </a:cubicBezTo>
                    <a:cubicBezTo>
                      <a:pt x="918879" y="2171571"/>
                      <a:pt x="1254904" y="2110634"/>
                      <a:pt x="1585826" y="1990112"/>
                    </a:cubicBezTo>
                    <a:cubicBezTo>
                      <a:pt x="1908071" y="1873061"/>
                      <a:pt x="2214800" y="1700666"/>
                      <a:pt x="2473046" y="1491633"/>
                    </a:cubicBezTo>
                    <a:cubicBezTo>
                      <a:pt x="2735782" y="1279031"/>
                      <a:pt x="2942276" y="1037118"/>
                      <a:pt x="3086710" y="772838"/>
                    </a:cubicBezTo>
                    <a:cubicBezTo>
                      <a:pt x="3197408" y="570216"/>
                      <a:pt x="3267226" y="361248"/>
                      <a:pt x="3295217" y="1492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-305" y="1"/>
                <a:ext cx="3815986" cy="2675935"/>
              </a:xfrm>
              <a:custGeom>
                <a:avLst/>
                <a:gdLst/>
                <a:ahLst/>
                <a:cxnLst/>
                <a:rect l="l" t="t" r="r" b="b"/>
                <a:pathLst>
                  <a:path w="3815986" h="2675935" extrusionOk="0">
                    <a:moveTo>
                      <a:pt x="3648768" y="0"/>
                    </a:moveTo>
                    <a:lnTo>
                      <a:pt x="3815986" y="0"/>
                    </a:lnTo>
                    <a:lnTo>
                      <a:pt x="3804695" y="200084"/>
                    </a:lnTo>
                    <a:cubicBezTo>
                      <a:pt x="3795228" y="285751"/>
                      <a:pt x="3781167" y="371032"/>
                      <a:pt x="3762590" y="455543"/>
                    </a:cubicBezTo>
                    <a:cubicBezTo>
                      <a:pt x="3725537" y="624467"/>
                      <a:pt x="3668784" y="790112"/>
                      <a:pt x="3592332" y="947274"/>
                    </a:cubicBezTo>
                    <a:cubicBezTo>
                      <a:pt x="3438712" y="1261596"/>
                      <a:pt x="3216091" y="1542847"/>
                      <a:pt x="2953967" y="1782349"/>
                    </a:cubicBezTo>
                    <a:cubicBezTo>
                      <a:pt x="2822599" y="1902099"/>
                      <a:pt x="2680615" y="2011341"/>
                      <a:pt x="2530669" y="2109494"/>
                    </a:cubicBezTo>
                    <a:cubicBezTo>
                      <a:pt x="2380520" y="2207551"/>
                      <a:pt x="2222510" y="2294906"/>
                      <a:pt x="2057561" y="2369245"/>
                    </a:cubicBezTo>
                    <a:cubicBezTo>
                      <a:pt x="1727252" y="2516859"/>
                      <a:pt x="1371629" y="2614434"/>
                      <a:pt x="1007330" y="2655701"/>
                    </a:cubicBezTo>
                    <a:cubicBezTo>
                      <a:pt x="916281" y="2665873"/>
                      <a:pt x="824568" y="2672188"/>
                      <a:pt x="732765" y="2674696"/>
                    </a:cubicBezTo>
                    <a:cubicBezTo>
                      <a:pt x="640963" y="2677203"/>
                      <a:pt x="549072" y="2675901"/>
                      <a:pt x="457666" y="2670839"/>
                    </a:cubicBezTo>
                    <a:cubicBezTo>
                      <a:pt x="366106" y="2665584"/>
                      <a:pt x="274572" y="2656521"/>
                      <a:pt x="183574" y="2643312"/>
                    </a:cubicBezTo>
                    <a:lnTo>
                      <a:pt x="0" y="2607798"/>
                    </a:lnTo>
                    <a:lnTo>
                      <a:pt x="0" y="2356652"/>
                    </a:lnTo>
                    <a:lnTo>
                      <a:pt x="222195" y="2396940"/>
                    </a:lnTo>
                    <a:cubicBezTo>
                      <a:pt x="304990" y="2407980"/>
                      <a:pt x="388511" y="2415283"/>
                      <a:pt x="472364" y="2419092"/>
                    </a:cubicBezTo>
                    <a:cubicBezTo>
                      <a:pt x="640376" y="2427095"/>
                      <a:pt x="808184" y="2421791"/>
                      <a:pt x="974972" y="2402122"/>
                    </a:cubicBezTo>
                    <a:cubicBezTo>
                      <a:pt x="1141658" y="2382358"/>
                      <a:pt x="1306812" y="2349286"/>
                      <a:pt x="1468292" y="2304162"/>
                    </a:cubicBezTo>
                    <a:cubicBezTo>
                      <a:pt x="1629874" y="2259231"/>
                      <a:pt x="1787475" y="2201091"/>
                      <a:pt x="1940176" y="2133695"/>
                    </a:cubicBezTo>
                    <a:cubicBezTo>
                      <a:pt x="2246498" y="2000349"/>
                      <a:pt x="2532507" y="1823520"/>
                      <a:pt x="2783403" y="1609954"/>
                    </a:cubicBezTo>
                    <a:cubicBezTo>
                      <a:pt x="2908442" y="1502833"/>
                      <a:pt x="3024295" y="1385975"/>
                      <a:pt x="3128104" y="1260439"/>
                    </a:cubicBezTo>
                    <a:cubicBezTo>
                      <a:pt x="3232116" y="1135096"/>
                      <a:pt x="3323881" y="1000689"/>
                      <a:pt x="3400639" y="859052"/>
                    </a:cubicBezTo>
                    <a:cubicBezTo>
                      <a:pt x="3477399" y="717510"/>
                      <a:pt x="3541296" y="569316"/>
                      <a:pt x="3585595" y="415336"/>
                    </a:cubicBezTo>
                    <a:cubicBezTo>
                      <a:pt x="3607796" y="338540"/>
                      <a:pt x="3624638" y="260224"/>
                      <a:pt x="3635918" y="1811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305" y="-1"/>
                <a:ext cx="3832270" cy="2876136"/>
              </a:xfrm>
              <a:custGeom>
                <a:avLst/>
                <a:gdLst/>
                <a:ahLst/>
                <a:cxnLst/>
                <a:rect l="l" t="t" r="r" b="b"/>
                <a:pathLst>
                  <a:path w="3832270" h="2876136" extrusionOk="0">
                    <a:moveTo>
                      <a:pt x="3800718" y="0"/>
                    </a:moveTo>
                    <a:lnTo>
                      <a:pt x="3832270" y="0"/>
                    </a:lnTo>
                    <a:lnTo>
                      <a:pt x="3824562" y="143769"/>
                    </a:lnTo>
                    <a:cubicBezTo>
                      <a:pt x="3797131" y="409191"/>
                      <a:pt x="3730585" y="671345"/>
                      <a:pt x="3628155" y="922055"/>
                    </a:cubicBezTo>
                    <a:cubicBezTo>
                      <a:pt x="3593858" y="1005553"/>
                      <a:pt x="3556704" y="1088280"/>
                      <a:pt x="3514853" y="1169078"/>
                    </a:cubicBezTo>
                    <a:cubicBezTo>
                      <a:pt x="3473616" y="1250166"/>
                      <a:pt x="3428194" y="1329517"/>
                      <a:pt x="3379198" y="1407037"/>
                    </a:cubicBezTo>
                    <a:cubicBezTo>
                      <a:pt x="3281106" y="1561980"/>
                      <a:pt x="3169132" y="1710174"/>
                      <a:pt x="3043787" y="1848342"/>
                    </a:cubicBezTo>
                    <a:cubicBezTo>
                      <a:pt x="2980806" y="1917184"/>
                      <a:pt x="2915071" y="1984001"/>
                      <a:pt x="2845661" y="2047444"/>
                    </a:cubicBezTo>
                    <a:cubicBezTo>
                      <a:pt x="2828411" y="2063450"/>
                      <a:pt x="2811060" y="2079263"/>
                      <a:pt x="2793197" y="2094689"/>
                    </a:cubicBezTo>
                    <a:cubicBezTo>
                      <a:pt x="2775436" y="2110213"/>
                      <a:pt x="2757982" y="2126025"/>
                      <a:pt x="2739710" y="2140969"/>
                    </a:cubicBezTo>
                    <a:cubicBezTo>
                      <a:pt x="2703576" y="2171341"/>
                      <a:pt x="2666524" y="2200749"/>
                      <a:pt x="2629166" y="2229867"/>
                    </a:cubicBezTo>
                    <a:cubicBezTo>
                      <a:pt x="2479015" y="2345569"/>
                      <a:pt x="2316821" y="2448061"/>
                      <a:pt x="2145952" y="2535994"/>
                    </a:cubicBezTo>
                    <a:cubicBezTo>
                      <a:pt x="1804312" y="2711957"/>
                      <a:pt x="1424600" y="2826982"/>
                      <a:pt x="1034987" y="2863910"/>
                    </a:cubicBezTo>
                    <a:cubicBezTo>
                      <a:pt x="937762" y="2873167"/>
                      <a:pt x="839720" y="2877096"/>
                      <a:pt x="741909" y="2875939"/>
                    </a:cubicBezTo>
                    <a:cubicBezTo>
                      <a:pt x="644097" y="2874782"/>
                      <a:pt x="546515" y="2868539"/>
                      <a:pt x="450208" y="2857451"/>
                    </a:cubicBezTo>
                    <a:cubicBezTo>
                      <a:pt x="305520" y="2840674"/>
                      <a:pt x="162095" y="2813810"/>
                      <a:pt x="22215" y="2775923"/>
                    </a:cubicBezTo>
                    <a:lnTo>
                      <a:pt x="0" y="2769256"/>
                    </a:lnTo>
                    <a:lnTo>
                      <a:pt x="0" y="2590612"/>
                    </a:lnTo>
                    <a:lnTo>
                      <a:pt x="199046" y="2627410"/>
                    </a:lnTo>
                    <a:cubicBezTo>
                      <a:pt x="288321" y="2639209"/>
                      <a:pt x="378197" y="2646537"/>
                      <a:pt x="468174" y="2649670"/>
                    </a:cubicBezTo>
                    <a:cubicBezTo>
                      <a:pt x="648333" y="2656805"/>
                      <a:pt x="826655" y="2647163"/>
                      <a:pt x="1003650" y="2622480"/>
                    </a:cubicBezTo>
                    <a:cubicBezTo>
                      <a:pt x="1091943" y="2609658"/>
                      <a:pt x="1179725" y="2593747"/>
                      <a:pt x="1266489" y="2573982"/>
                    </a:cubicBezTo>
                    <a:cubicBezTo>
                      <a:pt x="1353250" y="2553927"/>
                      <a:pt x="1439298" y="2531076"/>
                      <a:pt x="1524223" y="2504657"/>
                    </a:cubicBezTo>
                    <a:cubicBezTo>
                      <a:pt x="1609149" y="2478336"/>
                      <a:pt x="1693052" y="2448833"/>
                      <a:pt x="1775731" y="2416243"/>
                    </a:cubicBezTo>
                    <a:cubicBezTo>
                      <a:pt x="1858309" y="2383557"/>
                      <a:pt x="1939764" y="2347882"/>
                      <a:pt x="2019789" y="2309412"/>
                    </a:cubicBezTo>
                    <a:cubicBezTo>
                      <a:pt x="2179839" y="2232567"/>
                      <a:pt x="2334583" y="2144923"/>
                      <a:pt x="2482486" y="2046962"/>
                    </a:cubicBezTo>
                    <a:cubicBezTo>
                      <a:pt x="2519334" y="2022376"/>
                      <a:pt x="2556081" y="1997403"/>
                      <a:pt x="2591908" y="1971371"/>
                    </a:cubicBezTo>
                    <a:cubicBezTo>
                      <a:pt x="2610077" y="1958644"/>
                      <a:pt x="2627838" y="1945434"/>
                      <a:pt x="2645702" y="1932321"/>
                    </a:cubicBezTo>
                    <a:cubicBezTo>
                      <a:pt x="2663666" y="1919305"/>
                      <a:pt x="2681325" y="1905903"/>
                      <a:pt x="2698779" y="1892309"/>
                    </a:cubicBezTo>
                    <a:cubicBezTo>
                      <a:pt x="2768903" y="1838025"/>
                      <a:pt x="2837496" y="1781717"/>
                      <a:pt x="2903537" y="1722516"/>
                    </a:cubicBezTo>
                    <a:cubicBezTo>
                      <a:pt x="3035926" y="1604501"/>
                      <a:pt x="3158720" y="1475784"/>
                      <a:pt x="3269061" y="1337327"/>
                    </a:cubicBezTo>
                    <a:cubicBezTo>
                      <a:pt x="3324182" y="1268099"/>
                      <a:pt x="3376341" y="1196461"/>
                      <a:pt x="3424928" y="1122508"/>
                    </a:cubicBezTo>
                    <a:cubicBezTo>
                      <a:pt x="3472697" y="1048170"/>
                      <a:pt x="3517814" y="972000"/>
                      <a:pt x="3557622" y="893226"/>
                    </a:cubicBezTo>
                    <a:cubicBezTo>
                      <a:pt x="3567931" y="873654"/>
                      <a:pt x="3577526" y="853791"/>
                      <a:pt x="3587019" y="833929"/>
                    </a:cubicBezTo>
                    <a:lnTo>
                      <a:pt x="3601310" y="804040"/>
                    </a:lnTo>
                    <a:lnTo>
                      <a:pt x="3614885" y="773861"/>
                    </a:lnTo>
                    <a:cubicBezTo>
                      <a:pt x="3623766" y="753709"/>
                      <a:pt x="3632748" y="733559"/>
                      <a:pt x="3640812" y="713022"/>
                    </a:cubicBezTo>
                    <a:cubicBezTo>
                      <a:pt x="3648876" y="692485"/>
                      <a:pt x="3657756" y="672236"/>
                      <a:pt x="3665105" y="651506"/>
                    </a:cubicBezTo>
                    <a:cubicBezTo>
                      <a:pt x="3696544" y="569166"/>
                      <a:pt x="3723185" y="485089"/>
                      <a:pt x="3744110" y="399567"/>
                    </a:cubicBezTo>
                    <a:cubicBezTo>
                      <a:pt x="3765341" y="314238"/>
                      <a:pt x="3781392" y="227654"/>
                      <a:pt x="3792123" y="1404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019"/>
                    </a:srgbClr>
                  </a:gs>
                  <a:gs pos="2000">
                    <a:srgbClr val="FFFFFF">
                      <a:alpha val="9019"/>
                    </a:srgbClr>
                  </a:gs>
                  <a:gs pos="16000">
                    <a:srgbClr val="FFF2CC">
                      <a:alpha val="9019"/>
                    </a:srgbClr>
                  </a:gs>
                  <a:gs pos="85000">
                    <a:srgbClr val="FFD965">
                      <a:alpha val="9019"/>
                    </a:srgbClr>
                  </a:gs>
                  <a:gs pos="100000">
                    <a:srgbClr val="FFFFFF">
                      <a:alpha val="9019"/>
                    </a:srgbClr>
                  </a:gs>
                </a:gsLst>
                <a:lin ang="1200000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800"/>
                </a:pPr>
                <a:endParaRPr lang="fr-FR"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22"/>
            <p:cNvSpPr txBox="1"/>
            <p:nvPr/>
          </p:nvSpPr>
          <p:spPr>
            <a:xfrm>
              <a:off x="58920" y="114903"/>
              <a:ext cx="9026160" cy="18533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lnSpc>
                  <a:spcPct val="150000"/>
                </a:lnSpc>
                <a:buSzPts val="8000"/>
              </a:pPr>
              <a:endParaRPr lang="fr-FR" sz="6000" dirty="0">
                <a:solidFill>
                  <a:srgbClr val="FFFF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45" name="Google Shape;645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72427" y="200738"/>
              <a:ext cx="1793417" cy="1820702"/>
            </a:xfrm>
            <a:prstGeom prst="ellipse">
              <a:avLst/>
            </a:prstGeom>
            <a:noFill/>
            <a:ln w="63500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381000" dist="292100" dir="5400000" sx="-80000" sy="-18000" rotWithShape="0">
                <a:srgbClr val="000000">
                  <a:alpha val="21568"/>
                </a:srgbClr>
              </a:outerShdw>
            </a:effectLst>
          </p:spPr>
        </p:pic>
        <p:sp>
          <p:nvSpPr>
            <p:cNvPr id="646" name="Google Shape;646;p22"/>
            <p:cNvSpPr/>
            <p:nvPr/>
          </p:nvSpPr>
          <p:spPr>
            <a:xfrm>
              <a:off x="134874" y="1004518"/>
              <a:ext cx="9144000" cy="27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endParaRPr lang="fr-FR" sz="135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7" name="Google Shape;647;p22"/>
            <p:cNvSpPr txBox="1"/>
            <p:nvPr/>
          </p:nvSpPr>
          <p:spPr>
            <a:xfrm>
              <a:off x="491527" y="200737"/>
              <a:ext cx="6273225" cy="577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endParaRPr lang="fr-FR" sz="3300" dirty="0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cxnSp>
          <p:nvCxnSpPr>
            <p:cNvPr id="648" name="Google Shape;648;p22"/>
            <p:cNvCxnSpPr/>
            <p:nvPr/>
          </p:nvCxnSpPr>
          <p:spPr>
            <a:xfrm rot="10800000" flipH="1">
              <a:off x="634058" y="1887637"/>
              <a:ext cx="5865975" cy="3170700"/>
            </a:xfrm>
            <a:prstGeom prst="curvedConnector3">
              <a:avLst>
                <a:gd name="adj1" fmla="val 49999"/>
              </a:avLst>
            </a:pr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  <p:sp>
          <p:nvSpPr>
            <p:cNvPr id="649" name="Google Shape;649;p22"/>
            <p:cNvSpPr txBox="1"/>
            <p:nvPr/>
          </p:nvSpPr>
          <p:spPr>
            <a:xfrm>
              <a:off x="162199" y="5175206"/>
              <a:ext cx="799842" cy="3462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25500"/>
                </a:buClr>
                <a:buSzPts val="1800"/>
              </a:pPr>
              <a:r>
                <a:rPr lang="fr-FR" sz="1800" b="1" dirty="0">
                  <a:solidFill>
                    <a:schemeClr val="bg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2025</a:t>
              </a:r>
            </a:p>
          </p:txBody>
        </p:sp>
        <p:sp>
          <p:nvSpPr>
            <p:cNvPr id="650" name="Google Shape;650;p22"/>
            <p:cNvSpPr txBox="1"/>
            <p:nvPr/>
          </p:nvSpPr>
          <p:spPr>
            <a:xfrm>
              <a:off x="1015317" y="5036722"/>
              <a:ext cx="1196236" cy="484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35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Site Internet</a:t>
              </a:r>
              <a:endParaRPr lang="fr-FR" sz="21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1" name="Google Shape;651;p22"/>
            <p:cNvSpPr txBox="1"/>
            <p:nvPr/>
          </p:nvSpPr>
          <p:spPr>
            <a:xfrm>
              <a:off x="3183983" y="4217078"/>
              <a:ext cx="920925" cy="3462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25500"/>
                </a:buClr>
                <a:buSzPts val="1800"/>
              </a:pPr>
              <a:r>
                <a:rPr lang="fr-FR" sz="1800" b="1" dirty="0">
                  <a:solidFill>
                    <a:schemeClr val="bg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2026</a:t>
              </a:r>
              <a:endParaRPr lang="fr-FR" sz="1350" b="1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2" name="Google Shape;652;p22"/>
            <p:cNvSpPr txBox="1"/>
            <p:nvPr/>
          </p:nvSpPr>
          <p:spPr>
            <a:xfrm>
              <a:off x="3224483" y="2303284"/>
              <a:ext cx="839925" cy="3462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25500"/>
                </a:buClr>
                <a:buSzPts val="1800"/>
              </a:pPr>
              <a:r>
                <a:rPr lang="fr-FR" sz="1800" b="1" dirty="0">
                  <a:solidFill>
                    <a:schemeClr val="bg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2027</a:t>
              </a:r>
            </a:p>
          </p:txBody>
        </p:sp>
        <p:sp>
          <p:nvSpPr>
            <p:cNvPr id="653" name="Google Shape;653;p22"/>
            <p:cNvSpPr txBox="1"/>
            <p:nvPr/>
          </p:nvSpPr>
          <p:spPr>
            <a:xfrm>
              <a:off x="2968752" y="3759386"/>
              <a:ext cx="203265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Labellisation Pôle Féminin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3703786" y="3150745"/>
              <a:ext cx="1267425" cy="253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Foot à l’école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5" name="Google Shape;655;p22"/>
            <p:cNvSpPr txBox="1"/>
            <p:nvPr/>
          </p:nvSpPr>
          <p:spPr>
            <a:xfrm>
              <a:off x="2167711" y="4826335"/>
              <a:ext cx="1536075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Analyse Vidéo (VEO)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6" name="Google Shape;656;p22"/>
            <p:cNvSpPr txBox="1"/>
            <p:nvPr/>
          </p:nvSpPr>
          <p:spPr>
            <a:xfrm>
              <a:off x="134866" y="4055065"/>
              <a:ext cx="2460375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Livraison du Complexe Le Pellerin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7" name="Google Shape;657;p22"/>
            <p:cNvSpPr txBox="1"/>
            <p:nvPr/>
          </p:nvSpPr>
          <p:spPr>
            <a:xfrm>
              <a:off x="1648546" y="3421209"/>
              <a:ext cx="1854225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Fiche Individuelle de suivi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8" name="Google Shape;658;p22"/>
            <p:cNvSpPr txBox="1"/>
            <p:nvPr/>
          </p:nvSpPr>
          <p:spPr>
            <a:xfrm>
              <a:off x="-395302" y="4410862"/>
              <a:ext cx="195705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Livret d’accueil Bénévoles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9" name="Google Shape;659;p22"/>
            <p:cNvSpPr txBox="1"/>
            <p:nvPr/>
          </p:nvSpPr>
          <p:spPr>
            <a:xfrm>
              <a:off x="2358714" y="2772031"/>
              <a:ext cx="203265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Journée « Club Citoyens »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60" name="Google Shape;660;p22"/>
            <p:cNvSpPr txBox="1"/>
            <p:nvPr/>
          </p:nvSpPr>
          <p:spPr>
            <a:xfrm>
              <a:off x="5640158" y="1393725"/>
              <a:ext cx="1953225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Renouvellement Labellisation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61" name="Google Shape;661;p22"/>
            <p:cNvSpPr txBox="1"/>
            <p:nvPr/>
          </p:nvSpPr>
          <p:spPr>
            <a:xfrm>
              <a:off x="4855016" y="2322005"/>
              <a:ext cx="212130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70% de nos éducateurs formés, et issue du club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62" name="Google Shape;662;p22"/>
            <p:cNvSpPr txBox="1"/>
            <p:nvPr/>
          </p:nvSpPr>
          <p:spPr>
            <a:xfrm>
              <a:off x="6247573" y="1979789"/>
              <a:ext cx="839909" cy="3462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25500"/>
                </a:buClr>
                <a:buSzPts val="1800"/>
              </a:pPr>
              <a:r>
                <a:rPr lang="fr-FR" sz="1800" b="1" dirty="0">
                  <a:solidFill>
                    <a:schemeClr val="bg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2028</a:t>
              </a: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560277" y="524319"/>
              <a:ext cx="2244514" cy="900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27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Et Demain…..</a:t>
              </a:r>
              <a:endParaRPr lang="fr-FR" sz="36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64" name="Google Shape;664;p22"/>
            <p:cNvSpPr txBox="1"/>
            <p:nvPr/>
          </p:nvSpPr>
          <p:spPr>
            <a:xfrm>
              <a:off x="3554398" y="1860777"/>
              <a:ext cx="206370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fr-FR" sz="1200" dirty="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Tournoi jeunes 100% Féminin</a:t>
              </a:r>
              <a:endPara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37E7338-13B9-C0DC-98B3-7C1E5B218B98}"/>
                </a:ext>
              </a:extLst>
            </p:cNvPr>
            <p:cNvGrpSpPr/>
            <p:nvPr/>
          </p:nvGrpSpPr>
          <p:grpSpPr>
            <a:xfrm>
              <a:off x="2838199" y="5423596"/>
              <a:ext cx="2533418" cy="630659"/>
              <a:chOff x="1453064" y="161430"/>
              <a:chExt cx="2260764" cy="609214"/>
            </a:xfrm>
            <a:solidFill>
              <a:schemeClr val="bg2">
                <a:lumMod val="75000"/>
              </a:schemeClr>
            </a:solidFill>
          </p:grpSpPr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C94D9763-A2BA-0D5D-C191-49490ED74667}"/>
                  </a:ext>
                </a:extLst>
              </p:cNvPr>
              <p:cNvSpPr/>
              <p:nvPr/>
            </p:nvSpPr>
            <p:spPr>
              <a:xfrm>
                <a:off x="1453064" y="161430"/>
                <a:ext cx="2260764" cy="6092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90CD4F9E-39E1-8CC3-6511-9A54724EEF8E}"/>
                  </a:ext>
                </a:extLst>
              </p:cNvPr>
              <p:cNvSpPr txBox="1"/>
              <p:nvPr/>
            </p:nvSpPr>
            <p:spPr>
              <a:xfrm>
                <a:off x="1490029" y="185514"/>
                <a:ext cx="2201286" cy="54973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0005" tIns="20003" rIns="40005" bIns="20003" numCol="1" spcCol="1270" anchor="ctr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5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Création d’un projet club </a:t>
                </a:r>
                <a:endParaRPr lang="en-US" sz="105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717D445-2A09-36C0-08BB-A84933AB5703}"/>
                </a:ext>
              </a:extLst>
            </p:cNvPr>
            <p:cNvGrpSpPr/>
            <p:nvPr/>
          </p:nvGrpSpPr>
          <p:grpSpPr>
            <a:xfrm>
              <a:off x="4774422" y="4314907"/>
              <a:ext cx="2533418" cy="630659"/>
              <a:chOff x="1681872" y="0"/>
              <a:chExt cx="2260764" cy="609214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2C557EED-BFA2-50CC-2277-38648D743F9F}"/>
                  </a:ext>
                </a:extLst>
              </p:cNvPr>
              <p:cNvSpPr/>
              <p:nvPr/>
            </p:nvSpPr>
            <p:spPr>
              <a:xfrm>
                <a:off x="1681872" y="0"/>
                <a:ext cx="2260764" cy="6092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9" name="Rectangle : coins arrondis 4">
                <a:extLst>
                  <a:ext uri="{FF2B5EF4-FFF2-40B4-BE49-F238E27FC236}">
                    <a16:creationId xmlns:a16="http://schemas.microsoft.com/office/drawing/2014/main" id="{B4559EA0-D005-F946-B8A7-39BDEE5061AD}"/>
                  </a:ext>
                </a:extLst>
              </p:cNvPr>
              <p:cNvSpPr txBox="1"/>
              <p:nvPr/>
            </p:nvSpPr>
            <p:spPr>
              <a:xfrm>
                <a:off x="1711611" y="29739"/>
                <a:ext cx="2201286" cy="54973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0005" tIns="20003" rIns="40005" bIns="20003" numCol="1" spcCol="1270" anchor="ctr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50" kern="1200" dirty="0">
                    <a:solidFill>
                      <a:schemeClr val="tx1"/>
                    </a:solidFill>
                  </a:rPr>
                  <a:t>Création du projet sportif </a:t>
                </a:r>
                <a:endParaRPr lang="en-US" sz="1050" kern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Connecteur : en angle 10">
              <a:extLst>
                <a:ext uri="{FF2B5EF4-FFF2-40B4-BE49-F238E27FC236}">
                  <a16:creationId xmlns:a16="http://schemas.microsoft.com/office/drawing/2014/main" id="{D5698F29-04A6-8C25-BB57-75859169FDA8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5" y="5522046"/>
              <a:ext cx="2058187" cy="302195"/>
            </a:xfrm>
            <a:prstGeom prst="bentConnector3">
              <a:avLst>
                <a:gd name="adj1" fmla="val 8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 : en angle 13">
              <a:extLst>
                <a:ext uri="{FF2B5EF4-FFF2-40B4-BE49-F238E27FC236}">
                  <a16:creationId xmlns:a16="http://schemas.microsoft.com/office/drawing/2014/main" id="{39C0B441-D409-9758-A697-0F5F507DD2E8}"/>
                </a:ext>
              </a:extLst>
            </p:cNvPr>
            <p:cNvCxnSpPr>
              <a:cxnSpLocks/>
            </p:cNvCxnSpPr>
            <p:nvPr/>
          </p:nvCxnSpPr>
          <p:spPr>
            <a:xfrm>
              <a:off x="2290573" y="4720060"/>
              <a:ext cx="2483849" cy="11116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0" y="-1"/>
            <a:ext cx="8824632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5"/>
          <p:cNvSpPr txBox="1"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528" name="Google Shape;528;p25"/>
          <p:cNvSpPr txBox="1">
            <a:spLocks noGrp="1"/>
          </p:cNvSpPr>
          <p:nvPr>
            <p:ph type="body" idx="1"/>
          </p:nvPr>
        </p:nvSpPr>
        <p:spPr>
          <a:xfrm>
            <a:off x="319368" y="2061836"/>
            <a:ext cx="4580291" cy="405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Le FC Basse Loire ne se contente pas de jouer au football.</a:t>
            </a:r>
            <a:b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Il forme, il rassemble, il fait grandir.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Au cœur de notre territoire, nous affirmons notre volonté de devenir une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référence locale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, non seulement par nos résultats sportifs, mais surtout par notre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ambiance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, notre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engagement éducatif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 et notre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vision collective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🔹 Un club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accueillant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, où chacun trouve sa place.</a:t>
            </a:r>
            <a:b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🔹 Un club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formateur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, pour les jeunes, les encadrants 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et les dirigeants de demain.</a:t>
            </a:r>
            <a:b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🔹 Un club </a:t>
            </a: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convivial</a:t>
            </a:r>
            <a:r>
              <a:rPr lang="fr-FR" sz="1400" b="0" i="0" u="none" strike="noStrike" cap="none">
                <a:latin typeface="Arial"/>
                <a:ea typeface="Arial"/>
                <a:cs typeface="Arial"/>
                <a:sym typeface="Arial"/>
              </a:rPr>
              <a:t>, fier de ses valeurs humaines et de son enracinement local.</a:t>
            </a:r>
            <a:endParaRPr sz="14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Ensemble, faisons grandir notre club.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latin typeface="Arial"/>
                <a:ea typeface="Arial"/>
                <a:cs typeface="Arial"/>
                <a:sym typeface="Arial"/>
              </a:rPr>
              <a:t>Ensemble, construisons l’avenir du FC Basse Loire.</a:t>
            </a:r>
            <a:endParaRPr/>
          </a:p>
        </p:txBody>
      </p:sp>
      <p:pic>
        <p:nvPicPr>
          <p:cNvPr id="529" name="Google Shape;5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9525" y="2285139"/>
            <a:ext cx="3591379" cy="355546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5"/>
          <p:cNvSpPr/>
          <p:nvPr/>
        </p:nvSpPr>
        <p:spPr>
          <a:xfrm rot="10800000">
            <a:off x="4036218" y="6209414"/>
            <a:ext cx="5107781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4"/>
          <p:cNvSpPr txBox="1">
            <a:spLocks noGrp="1"/>
          </p:cNvSpPr>
          <p:nvPr>
            <p:ph type="title"/>
          </p:nvPr>
        </p:nvSpPr>
        <p:spPr>
          <a:xfrm>
            <a:off x="3924300" y="1641752"/>
            <a:ext cx="46053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fr-FR" sz="3500">
                <a:solidFill>
                  <a:schemeClr val="lt1"/>
                </a:solidFill>
              </a:rPr>
              <a:t>Indicateurs de Réussite</a:t>
            </a:r>
            <a:endParaRPr/>
          </a:p>
        </p:txBody>
      </p:sp>
      <p:pic>
        <p:nvPicPr>
          <p:cNvPr id="516" name="Google Shape;516;p24" descr="Trophée doré"/>
          <p:cNvPicPr preferRelativeResize="0"/>
          <p:nvPr/>
        </p:nvPicPr>
        <p:blipFill rotWithShape="1">
          <a:blip r:embed="rId3">
            <a:alphaModFix/>
          </a:blip>
          <a:srcRect l="13006" r="12504"/>
          <a:stretch/>
        </p:blipFill>
        <p:spPr>
          <a:xfrm>
            <a:off x="20" y="10"/>
            <a:ext cx="3409931" cy="6857990"/>
          </a:xfrm>
          <a:custGeom>
            <a:avLst/>
            <a:gdLst/>
            <a:ahLst/>
            <a:cxnLst/>
            <a:rect l="l" t="t" r="r" b="b"/>
            <a:pathLst>
              <a:path w="4546602" h="6858000" extrusionOk="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517" name="Google Shape;517;p24"/>
          <p:cNvGrpSpPr/>
          <p:nvPr/>
        </p:nvGrpSpPr>
        <p:grpSpPr>
          <a:xfrm>
            <a:off x="2772963" y="0"/>
            <a:ext cx="663180" cy="6858001"/>
            <a:chOff x="3697283" y="0"/>
            <a:chExt cx="884241" cy="6858001"/>
          </a:xfrm>
        </p:grpSpPr>
        <p:sp>
          <p:nvSpPr>
            <p:cNvPr id="518" name="Google Shape;518;p24"/>
            <p:cNvSpPr/>
            <p:nvPr/>
          </p:nvSpPr>
          <p:spPr>
            <a:xfrm rot="-5400000" flipH="1">
              <a:off x="705641" y="2991642"/>
              <a:ext cx="6858001" cy="874716"/>
            </a:xfrm>
            <a:custGeom>
              <a:avLst/>
              <a:gdLst/>
              <a:ahLst/>
              <a:cxnLst/>
              <a:rect l="l" t="t" r="r" b="b"/>
              <a:pathLst>
                <a:path w="6858001" h="874716" extrusionOk="0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 rot="-5400000" flipH="1">
              <a:off x="715166" y="2991642"/>
              <a:ext cx="6858001" cy="874716"/>
            </a:xfrm>
            <a:custGeom>
              <a:avLst/>
              <a:gdLst/>
              <a:ahLst/>
              <a:cxnLst/>
              <a:rect l="l" t="t" r="r" b="b"/>
              <a:pathLst>
                <a:path w="6858001" h="874716" extrusionOk="0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tx="0" ty="0" sx="100000" sy="100000" flip="none" algn="tl"/>
            </a:blipFill>
            <a:ln>
              <a:noFill/>
            </a:ln>
            <a:effectLst>
              <a:outerShdw blurRad="381000" dist="152400" algn="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24"/>
          <p:cNvSpPr txBox="1">
            <a:spLocks noGrp="1"/>
          </p:cNvSpPr>
          <p:nvPr>
            <p:ph type="body" idx="1"/>
          </p:nvPr>
        </p:nvSpPr>
        <p:spPr>
          <a:xfrm>
            <a:off x="3443288" y="2408903"/>
            <a:ext cx="5454906" cy="341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>
                <a:solidFill>
                  <a:schemeClr val="lt1"/>
                </a:solidFill>
              </a:rPr>
              <a:t>Nombre de personnes formées / an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>
                <a:solidFill>
                  <a:schemeClr val="lt1"/>
                </a:solidFill>
              </a:rPr>
              <a:t>Jeunes en mission d'encadrement ou arbitrage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>
                <a:solidFill>
                  <a:schemeClr val="lt1"/>
                </a:solidFill>
              </a:rPr>
              <a:t>Satisfaction des éducateurs et familles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>
                <a:solidFill>
                  <a:schemeClr val="lt1"/>
                </a:solidFill>
              </a:rPr>
              <a:t>Taux de renouvellement des encadrants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0">
                <a:srgbClr val="7F7F7F">
                  <a:alpha val="0"/>
                </a:srgbClr>
              </a:gs>
              <a:gs pos="33000">
                <a:srgbClr val="7F7F7F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3188" y="0"/>
            <a:ext cx="71508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358485" y="1122363"/>
            <a:ext cx="3017520" cy="896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fr-FR" sz="4200">
                <a:solidFill>
                  <a:schemeClr val="lt1"/>
                </a:solidFill>
              </a:rPr>
              <a:t>Nos Valeurs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58485" y="2684206"/>
            <a:ext cx="3017519" cy="339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Passion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Ambition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Convivialité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Tolérance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Engagement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</a:pPr>
            <a:r>
              <a:rPr lang="fr-FR" sz="7000">
                <a:solidFill>
                  <a:schemeClr val="lt1"/>
                </a:solidFill>
              </a:rPr>
              <a:t>Le Club en chiffres</a:t>
            </a:r>
            <a:endParaRPr/>
          </a:p>
        </p:txBody>
      </p:sp>
      <p:cxnSp>
        <p:nvCxnSpPr>
          <p:cNvPr id="129" name="Google Shape;129;p4"/>
          <p:cNvCxnSpPr/>
          <p:nvPr/>
        </p:nvCxnSpPr>
        <p:spPr>
          <a:xfrm rot="10800000">
            <a:off x="760605" y="1450655"/>
            <a:ext cx="2949023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4"/>
          <p:cNvCxnSpPr/>
          <p:nvPr/>
        </p:nvCxnSpPr>
        <p:spPr>
          <a:xfrm rot="10800000">
            <a:off x="760605" y="5408571"/>
            <a:ext cx="2949023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4263341" y="1143014"/>
            <a:ext cx="4326946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479 Adhérents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22 Equipes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268 Jeunes licenciés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76 Féminines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63 Bénévoles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10 Educateurs Régionales ou Fédérales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</a:rPr>
              <a:t>3 Complexes sportifs</a:t>
            </a:r>
            <a:br>
              <a:rPr lang="fr-FR" sz="2800">
                <a:solidFill>
                  <a:schemeClr val="lt1"/>
                </a:solidFill>
              </a:rPr>
            </a:br>
            <a:r>
              <a:rPr lang="fr-FR" sz="2800">
                <a:solidFill>
                  <a:schemeClr val="lt1"/>
                </a:solidFill>
              </a:rPr>
              <a:t>3 Arbitres officiels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-1" y="-1"/>
            <a:ext cx="3436144" cy="6858002"/>
            <a:chOff x="-2" y="-1"/>
            <a:chExt cx="4581526" cy="6858002"/>
          </a:xfrm>
        </p:grpSpPr>
        <p:grpSp>
          <p:nvGrpSpPr>
            <p:cNvPr id="138" name="Google Shape;138;p5"/>
            <p:cNvGrpSpPr/>
            <p:nvPr/>
          </p:nvGrpSpPr>
          <p:grpSpPr>
            <a:xfrm>
              <a:off x="-2" y="-1"/>
              <a:ext cx="4572002" cy="6858002"/>
              <a:chOff x="-2" y="-1"/>
              <a:chExt cx="4572002" cy="6858002"/>
            </a:xfrm>
          </p:grpSpPr>
          <p:sp>
            <p:nvSpPr>
              <p:cNvPr id="139" name="Google Shape;139;p5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/>
                <a:ahLst/>
                <a:cxnLst/>
                <a:rect l="l" t="t" r="r" b="b"/>
                <a:pathLst>
                  <a:path w="4572002" h="6858002" extrusionOk="0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/>
                <a:ahLst/>
                <a:cxnLst/>
                <a:rect l="l" t="t" r="r" b="b"/>
                <a:pathLst>
                  <a:path w="4572002" h="6858002" extrusionOk="0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dk1">
                  <a:alpha val="8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5"/>
            <p:cNvGrpSpPr/>
            <p:nvPr/>
          </p:nvGrpSpPr>
          <p:grpSpPr>
            <a:xfrm>
              <a:off x="3697283" y="0"/>
              <a:ext cx="884241" cy="6858002"/>
              <a:chOff x="3697283" y="0"/>
              <a:chExt cx="884241" cy="6858002"/>
            </a:xfrm>
          </p:grpSpPr>
          <p:grpSp>
            <p:nvGrpSpPr>
              <p:cNvPr id="142" name="Google Shape;142;p5"/>
              <p:cNvGrpSpPr/>
              <p:nvPr/>
            </p:nvGrpSpPr>
            <p:grpSpPr>
              <a:xfrm>
                <a:off x="3697283" y="0"/>
                <a:ext cx="884241" cy="6858001"/>
                <a:chOff x="3697283" y="0"/>
                <a:chExt cx="884241" cy="6858001"/>
              </a:xfrm>
            </p:grpSpPr>
            <p:sp>
              <p:nvSpPr>
                <p:cNvPr id="143" name="Google Shape;143;p5"/>
                <p:cNvSpPr/>
                <p:nvPr/>
              </p:nvSpPr>
              <p:spPr>
                <a:xfrm rot="-5400000" flipH="1">
                  <a:off x="705641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5"/>
                <p:cNvSpPr/>
                <p:nvPr/>
              </p:nvSpPr>
              <p:spPr>
                <a:xfrm rot="-5400000" flipH="1">
                  <a:off x="715166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" name="Google Shape;145;p5"/>
              <p:cNvGrpSpPr/>
              <p:nvPr/>
            </p:nvGrpSpPr>
            <p:grpSpPr>
              <a:xfrm>
                <a:off x="3697283" y="1"/>
                <a:ext cx="884241" cy="6858001"/>
                <a:chOff x="3697283" y="0"/>
                <a:chExt cx="884241" cy="6858001"/>
              </a:xfrm>
            </p:grpSpPr>
            <p:sp>
              <p:nvSpPr>
                <p:cNvPr id="146" name="Google Shape;146;p5"/>
                <p:cNvSpPr/>
                <p:nvPr/>
              </p:nvSpPr>
              <p:spPr>
                <a:xfrm rot="-5400000" flipH="1">
                  <a:off x="705641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 amt="57000"/>
                  </a:blip>
                  <a:tile tx="0" ty="0" sx="100000" sy="100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 rot="-5400000" flipH="1">
                  <a:off x="715166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 amt="57000"/>
                  </a:blip>
                  <a:tile tx="0" ty="0" sx="100000" sy="100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620316" y="1641752"/>
            <a:ext cx="1991915" cy="438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fr-FR" sz="3500"/>
              <a:t>Équipes </a:t>
            </a:r>
            <a:br>
              <a:rPr lang="fr-FR" sz="3500"/>
            </a:br>
            <a:r>
              <a:rPr lang="fr-FR" sz="3500"/>
              <a:t>Séniors</a:t>
            </a:r>
            <a:br>
              <a:rPr lang="fr-FR" sz="3500"/>
            </a:br>
            <a:r>
              <a:rPr lang="fr-FR" sz="3500"/>
              <a:t>M &amp; F</a:t>
            </a:r>
            <a:br>
              <a:rPr lang="fr-FR" sz="3500"/>
            </a:br>
            <a:br>
              <a:rPr lang="fr-FR" sz="3500"/>
            </a:br>
            <a:br>
              <a:rPr lang="fr-FR" sz="3500"/>
            </a:br>
            <a:br>
              <a:rPr lang="fr-FR" sz="3500"/>
            </a:br>
            <a:r>
              <a:rPr lang="fr-FR" sz="3500"/>
              <a:t>Emploi 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3924300" y="1887794"/>
            <a:ext cx="4605337" cy="413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 dirty="0">
                <a:solidFill>
                  <a:schemeClr val="lt1"/>
                </a:solidFill>
              </a:rPr>
              <a:t>Seniors Masculins : D</a:t>
            </a:r>
            <a:r>
              <a:rPr lang="fr-FR" sz="2800" dirty="0"/>
              <a:t>3</a:t>
            </a:r>
            <a:r>
              <a:rPr lang="fr-FR" sz="2800" dirty="0">
                <a:solidFill>
                  <a:schemeClr val="lt1"/>
                </a:solidFill>
              </a:rPr>
              <a:t> et D4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fr-FR" sz="2800" dirty="0">
                <a:solidFill>
                  <a:schemeClr val="lt1"/>
                </a:solidFill>
              </a:rPr>
            </a:br>
            <a:r>
              <a:rPr lang="fr-FR" sz="2800" dirty="0">
                <a:solidFill>
                  <a:schemeClr val="lt1"/>
                </a:solidFill>
              </a:rPr>
              <a:t>Seniors Féminines : R1F et D</a:t>
            </a:r>
            <a:r>
              <a:rPr lang="fr-FR" sz="2800" dirty="0"/>
              <a:t>1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fr-FR" sz="2100" dirty="0">
                <a:solidFill>
                  <a:schemeClr val="lt1"/>
                </a:solidFill>
              </a:rPr>
              <a:t>1 salarié, </a:t>
            </a:r>
            <a:endParaRPr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fr-FR" sz="2100" dirty="0"/>
              <a:t>2</a:t>
            </a:r>
            <a:r>
              <a:rPr lang="fr-FR" sz="2100" dirty="0">
                <a:solidFill>
                  <a:schemeClr val="lt1"/>
                </a:solidFill>
              </a:rPr>
              <a:t> contrats civiques</a:t>
            </a:r>
            <a:endParaRPr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sz="2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449677" y="949325"/>
            <a:ext cx="605377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Calibri"/>
              <a:buNone/>
            </a:pPr>
            <a:r>
              <a:rPr lang="fr-FR" sz="5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Projet de Développement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449676" y="3428999"/>
            <a:ext cx="6053773" cy="221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Axes principaux :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Associatif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Sportif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Educatif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Encadrement &amp; Formation</a:t>
            </a:r>
            <a:endParaRPr/>
          </a:p>
        </p:txBody>
      </p:sp>
      <p:cxnSp>
        <p:nvCxnSpPr>
          <p:cNvPr id="157" name="Google Shape;157;p6"/>
          <p:cNvCxnSpPr/>
          <p:nvPr/>
        </p:nvCxnSpPr>
        <p:spPr>
          <a:xfrm>
            <a:off x="438963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6"/>
          <p:cNvCxnSpPr/>
          <p:nvPr/>
        </p:nvCxnSpPr>
        <p:spPr>
          <a:xfrm rot="10800000">
            <a:off x="0" y="6252485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7"/>
          <p:cNvGrpSpPr/>
          <p:nvPr/>
        </p:nvGrpSpPr>
        <p:grpSpPr>
          <a:xfrm>
            <a:off x="0" y="3296011"/>
            <a:ext cx="9144000" cy="3561989"/>
            <a:chOff x="0" y="3296011"/>
            <a:chExt cx="12192000" cy="3561989"/>
          </a:xfrm>
        </p:grpSpPr>
        <p:grpSp>
          <p:nvGrpSpPr>
            <p:cNvPr id="165" name="Google Shape;165;p7"/>
            <p:cNvGrpSpPr/>
            <p:nvPr/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6" name="Google Shape;166;p7"/>
              <p:cNvSpPr/>
              <p:nvPr/>
            </p:nvSpPr>
            <p:spPr>
              <a:xfrm>
                <a:off x="0" y="3681702"/>
                <a:ext cx="12192000" cy="3176298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3176298" extrusionOk="0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0" y="3681702"/>
                <a:ext cx="12192000" cy="3176298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3176298" extrusionOk="0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7"/>
            <p:cNvGrpSpPr/>
            <p:nvPr/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544" y="3296011"/>
                <a:ext cx="12191456" cy="2849975"/>
              </a:xfrm>
              <a:custGeom>
                <a:avLst/>
                <a:gdLst/>
                <a:ahLst/>
                <a:cxnLst/>
                <a:rect l="l" t="t" r="r" b="b"/>
                <a:pathLst>
                  <a:path w="6095524" h="1424940" extrusionOk="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544" y="3296011"/>
                <a:ext cx="12191456" cy="2849975"/>
              </a:xfrm>
              <a:custGeom>
                <a:avLst/>
                <a:gdLst/>
                <a:ahLst/>
                <a:cxnLst/>
                <a:rect l="l" t="t" r="r" b="b"/>
                <a:pathLst>
                  <a:path w="6095524" h="1424940" extrusionOk="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 rotWithShape="1"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628649" y="1120676"/>
            <a:ext cx="5266135" cy="123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Calibri"/>
              <a:buNone/>
            </a:pPr>
            <a:r>
              <a:rPr lang="fr-FR"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Axe Associatif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626268" y="2583997"/>
            <a:ext cx="5269314" cy="223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Renforcer la culture club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Développer communication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Valoriser bénévoles</a:t>
            </a:r>
            <a:b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Promouvoir actions club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8"/>
          <p:cNvGrpSpPr/>
          <p:nvPr/>
        </p:nvGrpSpPr>
        <p:grpSpPr>
          <a:xfrm>
            <a:off x="-1" y="-1"/>
            <a:ext cx="3436144" cy="6858002"/>
            <a:chOff x="-2" y="-1"/>
            <a:chExt cx="4581526" cy="6858002"/>
          </a:xfrm>
        </p:grpSpPr>
        <p:sp>
          <p:nvSpPr>
            <p:cNvPr id="179" name="Google Shape;179;p8"/>
            <p:cNvSpPr/>
            <p:nvPr/>
          </p:nvSpPr>
          <p:spPr>
            <a:xfrm>
              <a:off x="-2" y="-1"/>
              <a:ext cx="4572002" cy="6858002"/>
            </a:xfrm>
            <a:custGeom>
              <a:avLst/>
              <a:gdLst/>
              <a:ahLst/>
              <a:cxnLst/>
              <a:rect l="l" t="t" r="r" b="b"/>
              <a:pathLst>
                <a:path w="4572002" h="6858002" extrusionOk="0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381000" dist="508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8"/>
            <p:cNvGrpSpPr/>
            <p:nvPr/>
          </p:nvGrpSpPr>
          <p:grpSpPr>
            <a:xfrm>
              <a:off x="3697283" y="0"/>
              <a:ext cx="884241" cy="6858002"/>
              <a:chOff x="3697283" y="0"/>
              <a:chExt cx="884241" cy="6858002"/>
            </a:xfrm>
          </p:grpSpPr>
          <p:grpSp>
            <p:nvGrpSpPr>
              <p:cNvPr id="181" name="Google Shape;181;p8"/>
              <p:cNvGrpSpPr/>
              <p:nvPr/>
            </p:nvGrpSpPr>
            <p:grpSpPr>
              <a:xfrm>
                <a:off x="3697283" y="0"/>
                <a:ext cx="884241" cy="6858001"/>
                <a:chOff x="3697283" y="0"/>
                <a:chExt cx="884241" cy="6858001"/>
              </a:xfrm>
            </p:grpSpPr>
            <p:sp>
              <p:nvSpPr>
                <p:cNvPr id="182" name="Google Shape;182;p8"/>
                <p:cNvSpPr/>
                <p:nvPr/>
              </p:nvSpPr>
              <p:spPr>
                <a:xfrm rot="-5400000" flipH="1">
                  <a:off x="705641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 rot="-5400000" flipH="1">
                  <a:off x="715166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" name="Google Shape;184;p8"/>
              <p:cNvGrpSpPr/>
              <p:nvPr/>
            </p:nvGrpSpPr>
            <p:grpSpPr>
              <a:xfrm>
                <a:off x="3697283" y="1"/>
                <a:ext cx="884241" cy="6858001"/>
                <a:chOff x="3697283" y="0"/>
                <a:chExt cx="884241" cy="6858001"/>
              </a:xfrm>
            </p:grpSpPr>
            <p:sp>
              <p:nvSpPr>
                <p:cNvPr id="185" name="Google Shape;185;p8"/>
                <p:cNvSpPr/>
                <p:nvPr/>
              </p:nvSpPr>
              <p:spPr>
                <a:xfrm rot="-5400000" flipH="1">
                  <a:off x="705641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 amt="57000"/>
                  </a:blip>
                  <a:tile tx="0" ty="0" sx="100000" sy="100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8"/>
                <p:cNvSpPr/>
                <p:nvPr/>
              </p:nvSpPr>
              <p:spPr>
                <a:xfrm rot="-5400000" flipH="1">
                  <a:off x="715166" y="2991642"/>
                  <a:ext cx="6858001" cy="87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1" h="874716" extrusionOk="0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 amt="57000"/>
                  </a:blip>
                  <a:tile tx="0" ty="0" sx="100000" sy="100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233386" y="2231688"/>
            <a:ext cx="2546719" cy="43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fr-FR" sz="3200">
                <a:solidFill>
                  <a:schemeClr val="lt1"/>
                </a:solidFill>
              </a:rPr>
              <a:t>Relance de la Commission Parents</a:t>
            </a:r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3924300" y="841375"/>
            <a:ext cx="4591050" cy="5184564"/>
            <a:chOff x="0" y="0"/>
            <a:chExt cx="4591050" cy="5184564"/>
          </a:xfrm>
        </p:grpSpPr>
        <p:cxnSp>
          <p:nvCxnSpPr>
            <p:cNvPr id="189" name="Google Shape;189;p8"/>
            <p:cNvCxnSpPr/>
            <p:nvPr/>
          </p:nvCxnSpPr>
          <p:spPr>
            <a:xfrm>
              <a:off x="0" y="0"/>
              <a:ext cx="4591050" cy="0"/>
            </a:xfrm>
            <a:prstGeom prst="straightConnector1">
              <a:avLst/>
            </a:prstGeom>
            <a:solidFill>
              <a:srgbClr val="BF8F00"/>
            </a:solidFill>
            <a:ln w="25400" cap="flat" cmpd="sng">
              <a:solidFill>
                <a:srgbClr val="BF8F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0" name="Google Shape;190;p8"/>
            <p:cNvSpPr/>
            <p:nvPr/>
          </p:nvSpPr>
          <p:spPr>
            <a:xfrm>
              <a:off x="0" y="0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0" y="0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✅ Mieux communiquer avec les familles</a:t>
              </a:r>
              <a:endParaRPr/>
            </a:p>
          </p:txBody>
        </p:sp>
        <p:cxnSp>
          <p:nvCxnSpPr>
            <p:cNvPr id="192" name="Google Shape;192;p8"/>
            <p:cNvCxnSpPr/>
            <p:nvPr/>
          </p:nvCxnSpPr>
          <p:spPr>
            <a:xfrm>
              <a:off x="0" y="1296141"/>
              <a:ext cx="4591050" cy="0"/>
            </a:xfrm>
            <a:prstGeom prst="straightConnector1">
              <a:avLst/>
            </a:prstGeom>
            <a:solidFill>
              <a:srgbClr val="FEC519"/>
            </a:solidFill>
            <a:ln w="25400" cap="flat" cmpd="sng">
              <a:solidFill>
                <a:srgbClr val="FEC51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8"/>
            <p:cNvSpPr/>
            <p:nvPr/>
          </p:nvSpPr>
          <p:spPr>
            <a:xfrm>
              <a:off x="0" y="1296141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0" y="1296141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✅ Recueillir les besoins et idées des parents</a:t>
              </a:r>
              <a:endParaRPr/>
            </a:p>
          </p:txBody>
        </p:sp>
        <p:cxnSp>
          <p:nvCxnSpPr>
            <p:cNvPr id="195" name="Google Shape;195;p8"/>
            <p:cNvCxnSpPr/>
            <p:nvPr/>
          </p:nvCxnSpPr>
          <p:spPr>
            <a:xfrm>
              <a:off x="0" y="2592282"/>
              <a:ext cx="4591050" cy="0"/>
            </a:xfrm>
            <a:prstGeom prst="straightConnector1">
              <a:avLst/>
            </a:prstGeom>
            <a:solidFill>
              <a:srgbClr val="FFDA72"/>
            </a:solidFill>
            <a:ln w="25400" cap="flat" cmpd="sng">
              <a:solidFill>
                <a:srgbClr val="FFDA7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6" name="Google Shape;196;p8"/>
            <p:cNvSpPr/>
            <p:nvPr/>
          </p:nvSpPr>
          <p:spPr>
            <a:xfrm>
              <a:off x="0" y="2592282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0" y="2592282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✅ Valoriser les actions des bénévoles</a:t>
              </a:r>
              <a:endParaRPr/>
            </a:p>
          </p:txBody>
        </p:sp>
        <p:cxnSp>
          <p:nvCxnSpPr>
            <p:cNvPr id="198" name="Google Shape;198;p8"/>
            <p:cNvCxnSpPr/>
            <p:nvPr/>
          </p:nvCxnSpPr>
          <p:spPr>
            <a:xfrm>
              <a:off x="0" y="3888423"/>
              <a:ext cx="4591050" cy="0"/>
            </a:xfrm>
            <a:prstGeom prst="straightConnector1">
              <a:avLst/>
            </a:prstGeom>
            <a:solidFill>
              <a:srgbClr val="FFF1CB"/>
            </a:solidFill>
            <a:ln w="25400" cap="flat" cmpd="sng">
              <a:solidFill>
                <a:srgbClr val="FFF1C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8"/>
            <p:cNvSpPr/>
            <p:nvPr/>
          </p:nvSpPr>
          <p:spPr>
            <a:xfrm>
              <a:off x="0" y="3888423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0" y="3888423"/>
              <a:ext cx="4591050" cy="129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✅ Créer un climat convivial et participatif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491490" y="429030"/>
            <a:ext cx="2125980" cy="54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/>
              <a:t>Evénement Associatif</a:t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9"/>
          <p:cNvGrpSpPr/>
          <p:nvPr/>
        </p:nvGrpSpPr>
        <p:grpSpPr>
          <a:xfrm>
            <a:off x="3031696" y="948565"/>
            <a:ext cx="5588349" cy="4420634"/>
            <a:chOff x="460" y="519535"/>
            <a:chExt cx="5588349" cy="4420634"/>
          </a:xfrm>
        </p:grpSpPr>
        <p:sp>
          <p:nvSpPr>
            <p:cNvPr id="210" name="Google Shape;210;p9"/>
            <p:cNvSpPr/>
            <p:nvPr/>
          </p:nvSpPr>
          <p:spPr>
            <a:xfrm>
              <a:off x="325752" y="519535"/>
              <a:ext cx="1017580" cy="101758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FC2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42613" y="736396"/>
              <a:ext cx="583857" cy="58385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460" y="1854066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460" y="1854066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fr-F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TOURNOI DE BELOTES</a:t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2285844" y="519535"/>
              <a:ext cx="1017580" cy="101758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2502706" y="736396"/>
              <a:ext cx="583857" cy="5838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960552" y="1854066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1960552" y="1854066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fr-F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GOUTER NOËL ÉCOLE DE FOOTBALL</a:t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4245937" y="519535"/>
              <a:ext cx="1017580" cy="101758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E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462799" y="736396"/>
              <a:ext cx="583857" cy="5838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20645" y="1854066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3920645" y="1854066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fr-F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GALETTES DES ROIS</a:t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5752" y="2938373"/>
              <a:ext cx="1017580" cy="101758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BF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42613" y="3155234"/>
              <a:ext cx="583857" cy="58385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60" y="4272904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460" y="4272904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fr-F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TOURNOI DE PALETS</a:t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285844" y="2938373"/>
              <a:ext cx="1017580" cy="101758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FF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502706" y="3155234"/>
              <a:ext cx="583857" cy="58385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960552" y="4272904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1960552" y="4272904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fr-F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REPAS DU CLUB</a:t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245937" y="2938373"/>
              <a:ext cx="1017580" cy="101758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FC2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62799" y="3155234"/>
              <a:ext cx="583857" cy="58385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920645" y="4272904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3920645" y="4272904"/>
              <a:ext cx="1668164" cy="66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fr-F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FÊTE DU CLUB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3">
      <a:dk1>
        <a:srgbClr val="7F7F7F"/>
      </a:dk1>
      <a:lt1>
        <a:srgbClr val="FFFFFF"/>
      </a:lt1>
      <a:dk2>
        <a:srgbClr val="7F7F7F"/>
      </a:dk2>
      <a:lt2>
        <a:srgbClr val="E7E6E6"/>
      </a:lt2>
      <a:accent1>
        <a:srgbClr val="FFD965"/>
      </a:accent1>
      <a:accent2>
        <a:srgbClr val="FFC30B"/>
      </a:accent2>
      <a:accent3>
        <a:srgbClr val="A5A5A5"/>
      </a:accent3>
      <a:accent4>
        <a:srgbClr val="FEE599"/>
      </a:accent4>
      <a:accent5>
        <a:srgbClr val="BF9000"/>
      </a:accent5>
      <a:accent6>
        <a:srgbClr val="FFF2CC"/>
      </a:accent6>
      <a:hlink>
        <a:srgbClr val="757070"/>
      </a:hlink>
      <a:folHlink>
        <a:srgbClr val="FFC3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ersonnalisé 3">
      <a:dk1>
        <a:srgbClr val="7F7F7F"/>
      </a:dk1>
      <a:lt1>
        <a:srgbClr val="FFFFFF"/>
      </a:lt1>
      <a:dk2>
        <a:srgbClr val="7F7F7F"/>
      </a:dk2>
      <a:lt2>
        <a:srgbClr val="E7E6E6"/>
      </a:lt2>
      <a:accent1>
        <a:srgbClr val="FFD965"/>
      </a:accent1>
      <a:accent2>
        <a:srgbClr val="FFC30B"/>
      </a:accent2>
      <a:accent3>
        <a:srgbClr val="A5A5A5"/>
      </a:accent3>
      <a:accent4>
        <a:srgbClr val="FEE599"/>
      </a:accent4>
      <a:accent5>
        <a:srgbClr val="BF9000"/>
      </a:accent5>
      <a:accent6>
        <a:srgbClr val="FFF2CC"/>
      </a:accent6>
      <a:hlink>
        <a:srgbClr val="757070"/>
      </a:hlink>
      <a:folHlink>
        <a:srgbClr val="FFC3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836</Words>
  <Application>Microsoft Office PowerPoint</Application>
  <PresentationFormat>Affichage à l'écran (4:3)</PresentationFormat>
  <Paragraphs>135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Gill Sans</vt:lpstr>
      <vt:lpstr>Libre Baskerville</vt:lpstr>
      <vt:lpstr>Times New Roman</vt:lpstr>
      <vt:lpstr>Office Theme</vt:lpstr>
      <vt:lpstr>Office Theme</vt:lpstr>
      <vt:lpstr>PROJET CLUB  2025-2028</vt:lpstr>
      <vt:lpstr>Présentation du Club</vt:lpstr>
      <vt:lpstr>Nos Valeurs</vt:lpstr>
      <vt:lpstr>Le Club en chiffres</vt:lpstr>
      <vt:lpstr>Équipes  Séniors M &amp; F    Emploi </vt:lpstr>
      <vt:lpstr>Notre Projet de Développement</vt:lpstr>
      <vt:lpstr>Axe Associatif</vt:lpstr>
      <vt:lpstr>Relance de la Commission Parents</vt:lpstr>
      <vt:lpstr>Evénement Associatif</vt:lpstr>
      <vt:lpstr>Création d’un  pôle vie-club  en charge de piloter </vt:lpstr>
      <vt:lpstr>Axe Sportif</vt:lpstr>
      <vt:lpstr>Objectifs par public</vt:lpstr>
      <vt:lpstr>Actions concrètes</vt:lpstr>
      <vt:lpstr>Indicateurs de suivi sportif</vt:lpstr>
      <vt:lpstr>Axe Educatif</vt:lpstr>
      <vt:lpstr>Enjeux éducatifs</vt:lpstr>
      <vt:lpstr>Actions  –  Cadre éducatif</vt:lpstr>
      <vt:lpstr>Actions – Écoles et citoyenneté</vt:lpstr>
      <vt:lpstr>Indicateurs de réussite</vt:lpstr>
      <vt:lpstr>Axe Encadrement &amp; Formation</vt:lpstr>
      <vt:lpstr>Pôle Formation  –  Dirigeants  Éducateurs  Parents</vt:lpstr>
      <vt:lpstr>Détection – Jeunes Dirigeants</vt:lpstr>
      <vt:lpstr>Parcours – Jeunes Arbitres</vt:lpstr>
      <vt:lpstr>Présentation PowerPoint</vt:lpstr>
      <vt:lpstr>Conclusion</vt:lpstr>
      <vt:lpstr>Indicateurs de Réussite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ludo thorin</cp:lastModifiedBy>
  <cp:revision>1</cp:revision>
  <dcterms:created xsi:type="dcterms:W3CDTF">2013-01-27T09:14:16Z</dcterms:created>
  <dcterms:modified xsi:type="dcterms:W3CDTF">2025-11-22T11:58:47Z</dcterms:modified>
</cp:coreProperties>
</file>